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4165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3596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6225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2409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1323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6361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5706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2420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7357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3511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9878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869B-505D-4FC6-AE95-E468AD9CC60C}" type="datetimeFigureOut">
              <a:rPr lang="mk-MK" smtClean="0"/>
              <a:t>25.02.2015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A1EEF-54EF-48B5-B267-D743F80A45F4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6678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36884"/>
            <a:ext cx="11285621" cy="1034716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/>
              <a:t>УЛОГАТА НА ЕКСПЛИЦИТНИТЕ ИНСТРУКЦИИ ЗА СТЕКНУВАЊЕ ПРАГМАТИЧКА КОМПЕТЕНЦИЈА </a:t>
            </a:r>
            <a:endParaRPr lang="en-US" b="1" dirty="0" smtClean="0"/>
          </a:p>
          <a:p>
            <a:pPr algn="ctr"/>
            <a:r>
              <a:rPr lang="mk-MK" b="1" dirty="0" smtClean="0"/>
              <a:t>ПРИ </a:t>
            </a:r>
            <a:r>
              <a:rPr lang="mk-MK" b="1" dirty="0"/>
              <a:t>УЧЕЊЕТО АНГЛИСКИ И ГЕРМАНСКИ ЈАЗИК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23473"/>
            <a:ext cx="11285621" cy="4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33536" y="1925053"/>
            <a:ext cx="4018547" cy="160398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1100" dirty="0"/>
              <a:t>1. да го истражи влијанието на експлицитните инструкции врз стекнувањето прагматичка компетенција од страна на изучувачите на странски јазици</a:t>
            </a:r>
            <a:r>
              <a:rPr lang="en-GB" sz="1100" dirty="0"/>
              <a:t>;</a:t>
            </a:r>
            <a:r>
              <a:rPr lang="mk-MK" sz="1100" dirty="0"/>
              <a:t> и</a:t>
            </a:r>
            <a:endParaRPr lang="en-US" sz="1100" dirty="0"/>
          </a:p>
          <a:p>
            <a:r>
              <a:rPr lang="mk-MK" sz="1100" dirty="0"/>
              <a:t>2. да ја утврди улогата на интернетот како платформа за изучување на странските јазици.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633535" y="5009426"/>
            <a:ext cx="4018547" cy="14234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1100"/>
              <a:t>- Изработка на контрастивни студии за реализација на говорните чинови кои се предмет на истражување на овој проект (замолување, извинување и приговарање) кои ќе можат да се користат и во други истражувања, како и за студентите на постдипломски и докторски студии.</a:t>
            </a:r>
            <a:endParaRPr lang="en-US" sz="1100"/>
          </a:p>
          <a:p>
            <a:r>
              <a:rPr lang="mk-MK" sz="1100"/>
              <a:t>- Изработка на неколку вида тестови за оценување на прагматичката компетенција на изучувачите на англискиот и германскиот јазик.</a:t>
            </a:r>
            <a:endParaRPr lang="en-US" sz="1100"/>
          </a:p>
        </p:txBody>
      </p:sp>
      <p:sp>
        <p:nvSpPr>
          <p:cNvPr id="10" name="Rectangle 9"/>
          <p:cNvSpPr/>
          <p:nvPr/>
        </p:nvSpPr>
        <p:spPr>
          <a:xfrm>
            <a:off x="3633536" y="3529037"/>
            <a:ext cx="4018547" cy="148038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1100" dirty="0"/>
              <a:t>1. Разгледување на досегашните истражувања</a:t>
            </a:r>
            <a:r>
              <a:rPr lang="en-US" sz="1100" dirty="0"/>
              <a:t>;</a:t>
            </a:r>
          </a:p>
          <a:p>
            <a:r>
              <a:rPr lang="mk-MK" sz="1100" dirty="0"/>
              <a:t>2. Креирање на инструменти за оценување на прагматичката компетенција на изучувачите на Ј2</a:t>
            </a:r>
            <a:r>
              <a:rPr lang="en-US" sz="1100" dirty="0"/>
              <a:t>;</a:t>
            </a:r>
          </a:p>
          <a:p>
            <a:r>
              <a:rPr lang="mk-MK" sz="1100" dirty="0"/>
              <a:t>3. Избор на студенти-учесници во проектот</a:t>
            </a:r>
            <a:r>
              <a:rPr lang="en-US" sz="1100" dirty="0"/>
              <a:t>;</a:t>
            </a:r>
          </a:p>
          <a:p>
            <a:r>
              <a:rPr lang="mk-MK" sz="1100" dirty="0"/>
              <a:t>4. Определување на прагматичките карактеристики кои ќе бидат предмет на истражување</a:t>
            </a:r>
            <a:endParaRPr lang="mk-MK" sz="1100" dirty="0"/>
          </a:p>
        </p:txBody>
      </p:sp>
      <p:sp>
        <p:nvSpPr>
          <p:cNvPr id="11" name="Oval 10"/>
          <p:cNvSpPr/>
          <p:nvPr/>
        </p:nvSpPr>
        <p:spPr>
          <a:xfrm>
            <a:off x="592429" y="2534652"/>
            <a:ext cx="2559846" cy="93846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sz="1700" b="1"/>
              <a:t>Цели на проектот</a:t>
            </a:r>
            <a:endParaRPr lang="mk-MK" sz="1700"/>
          </a:p>
        </p:txBody>
      </p:sp>
      <p:sp>
        <p:nvSpPr>
          <p:cNvPr id="12" name="Oval 11"/>
          <p:cNvSpPr/>
          <p:nvPr/>
        </p:nvSpPr>
        <p:spPr>
          <a:xfrm>
            <a:off x="592429" y="3713745"/>
            <a:ext cx="2559845" cy="113899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b="1" dirty="0"/>
              <a:t>Фази низ кои ќе се реализира проектот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92429" y="5101388"/>
            <a:ext cx="2559844" cy="115503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b="1" dirty="0"/>
              <a:t>Очекувани резултати и нивна примена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892713" y="1973180"/>
            <a:ext cx="3850105" cy="1588165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1100" i="1" dirty="0"/>
              <a:t>Поконкретно, проектот ќе ја истражува реализацијата на говорните чинови за замолување, извинување и приговарање во меѓујазикот на изучувачите на англискиот и на германскиот </a:t>
            </a:r>
            <a:r>
              <a:rPr lang="mk-MK" sz="1100" i="1" dirty="0" smtClean="0"/>
              <a:t>јазик</a:t>
            </a:r>
            <a:r>
              <a:rPr lang="en-US" sz="1100" i="1" dirty="0"/>
              <a:t> </a:t>
            </a:r>
            <a:r>
              <a:rPr lang="mk-MK" sz="1100" i="1" dirty="0" smtClean="0"/>
              <a:t>и ќе </a:t>
            </a:r>
            <a:r>
              <a:rPr lang="mk-MK" sz="1100" i="1" dirty="0"/>
              <a:t>ги определи причините кои доведуваат до прагматички неуспех во комуникацијата на неродените </a:t>
            </a:r>
            <a:r>
              <a:rPr lang="mk-MK" sz="1100" i="1" dirty="0" smtClean="0"/>
              <a:t>говорители.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7892714" y="3561345"/>
            <a:ext cx="3850105" cy="147587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1100" dirty="0"/>
              <a:t>5. Креирање модули на е-учење за развивање на прагматичката компетенција на изучувачите</a:t>
            </a:r>
            <a:r>
              <a:rPr lang="en-US" sz="1100" dirty="0"/>
              <a:t>;</a:t>
            </a:r>
          </a:p>
          <a:p>
            <a:r>
              <a:rPr lang="mk-MK" sz="1100" dirty="0"/>
              <a:t>6. Упатување на студентите-учесници во проектот и креирање на временска рамка за нив</a:t>
            </a:r>
            <a:r>
              <a:rPr lang="en-US" sz="1100" dirty="0"/>
              <a:t>; </a:t>
            </a:r>
          </a:p>
          <a:p>
            <a:r>
              <a:rPr lang="mk-MK" sz="1100" dirty="0"/>
              <a:t>7. Определување на инструментите за евалуација на прагматичката компетенција на изучувачите по изработката на </a:t>
            </a:r>
            <a:r>
              <a:rPr lang="mk-MK" sz="1100" dirty="0" smtClean="0"/>
              <a:t>модулите</a:t>
            </a:r>
            <a:r>
              <a:rPr lang="mk-MK" sz="1100" dirty="0"/>
              <a:t>.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7892715" y="5037223"/>
            <a:ext cx="3850105" cy="153100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1000" dirty="0"/>
              <a:t>- Собирање корпус на англиски и германски меѓујазик на изучувачите на овие јазици кој постојано би се надополнувал и би им служел како солидна база на истражувачите.</a:t>
            </a:r>
            <a:endParaRPr lang="en-US" sz="1000" dirty="0"/>
          </a:p>
          <a:p>
            <a:r>
              <a:rPr lang="mk-MK" sz="1000" dirty="0"/>
              <a:t>- Изработка на модули за учење на говорните чинови кои ќе можат да се користат во наставата по англиски и германски јазик.</a:t>
            </a:r>
            <a:endParaRPr lang="en-US" sz="1000" dirty="0"/>
          </a:p>
          <a:p>
            <a:r>
              <a:rPr lang="mk-MK" sz="1000" dirty="0"/>
              <a:t>- Издавање на монографија во која ќе бидат изнесени сите искуства и резултати од истражувањето</a:t>
            </a:r>
            <a:r>
              <a:rPr lang="mk-MK" sz="1000" dirty="0" smtClean="0"/>
              <a:t>..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264695" y="6367698"/>
            <a:ext cx="6015789" cy="401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1100" dirty="0" smtClean="0"/>
              <a:t>Учесници: Билјана Ивановска, Марија Кусевска, Нина Даскаловска, Лилјана Митковска, </a:t>
            </a:r>
          </a:p>
          <a:p>
            <a:r>
              <a:rPr lang="mk-MK" sz="1100" dirty="0" smtClean="0"/>
              <a:t>Моника Ценова, Викторија Крстовска</a:t>
            </a:r>
            <a:endParaRPr lang="mk-MK" sz="1100" dirty="0"/>
          </a:p>
        </p:txBody>
      </p:sp>
    </p:spTree>
    <p:extLst>
      <p:ext uri="{BB962C8B-B14F-4D97-AF65-F5344CB8AC3E}">
        <p14:creationId xmlns:p14="http://schemas.microsoft.com/office/powerpoint/2010/main" val="24885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Biljana Ivanovska</cp:lastModifiedBy>
  <cp:revision>4</cp:revision>
  <dcterms:created xsi:type="dcterms:W3CDTF">2015-02-25T12:36:55Z</dcterms:created>
  <dcterms:modified xsi:type="dcterms:W3CDTF">2015-02-25T20:45:22Z</dcterms:modified>
</cp:coreProperties>
</file>