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9" d="100"/>
          <a:sy n="79" d="100"/>
        </p:scale>
        <p:origin x="16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4/29/2016</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4/29/2016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4/29/2016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4/29/2016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4/29/2016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4/29/2016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4/29/2016</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4/29/2016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4/29/2016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4/29/2016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4/29/2016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4/29/2016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4/29/2016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4/29/2016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4/29/2016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4/29/2016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4/29/2016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4/29/2016</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3168" y="1207008"/>
            <a:ext cx="10460736" cy="1816608"/>
          </a:xfrm>
        </p:spPr>
        <p:txBody>
          <a:bodyPr/>
          <a:lstStyle/>
          <a:p>
            <a:pPr algn="ctr"/>
            <a:r>
              <a:rPr lang="mk-MK" sz="2800" b="1" dirty="0">
                <a:latin typeface="Times New Roman" panose="02020603050405020304" pitchFamily="18" charset="0"/>
                <a:cs typeface="Times New Roman" panose="02020603050405020304" pitchFamily="18" charset="0"/>
              </a:rPr>
              <a:t>ЛИТЕРАТУРОЛОШКИТЕ И </a:t>
            </a:r>
            <a:r>
              <a:rPr lang="mk-MK" sz="2800" b="1" dirty="0" smtClean="0">
                <a:latin typeface="Times New Roman" panose="02020603050405020304" pitchFamily="18" charset="0"/>
                <a:cs typeface="Times New Roman" panose="02020603050405020304" pitchFamily="18" charset="0"/>
              </a:rPr>
              <a:t>КУЛТУРОЛОШКИТЕ</a:t>
            </a:r>
            <a:r>
              <a:rPr lang="en-US" sz="2800" b="1" dirty="0" smtClean="0">
                <a:latin typeface="Times New Roman" panose="02020603050405020304" pitchFamily="18" charset="0"/>
                <a:cs typeface="Times New Roman" panose="02020603050405020304" pitchFamily="18" charset="0"/>
              </a:rPr>
              <a:t> </a:t>
            </a:r>
            <a:r>
              <a:rPr lang="mk-MK" sz="2800" b="1" dirty="0" smtClean="0">
                <a:latin typeface="Times New Roman" panose="02020603050405020304" pitchFamily="18" charset="0"/>
                <a:cs typeface="Times New Roman" panose="02020603050405020304" pitchFamily="18" charset="0"/>
              </a:rPr>
              <a:t>ИСТРАЖУВАЊА</a:t>
            </a:r>
            <a:r>
              <a:rPr lang="mk-MK" sz="2800" b="1" dirty="0">
                <a:latin typeface="Times New Roman" panose="02020603050405020304" pitchFamily="18" charset="0"/>
                <a:cs typeface="Times New Roman" panose="02020603050405020304" pitchFamily="18" charset="0"/>
              </a:rPr>
              <a:t> </a:t>
            </a:r>
            <a:r>
              <a:rPr lang="mk-MK" sz="2800" b="1" dirty="0" smtClean="0">
                <a:latin typeface="Times New Roman" panose="02020603050405020304" pitchFamily="18" charset="0"/>
                <a:cs typeface="Times New Roman" panose="02020603050405020304" pitchFamily="18" charset="0"/>
              </a:rPr>
              <a:t>И </a:t>
            </a:r>
            <a:r>
              <a:rPr lang="mk-MK" sz="2800" b="1" dirty="0">
                <a:latin typeface="Times New Roman" panose="02020603050405020304" pitchFamily="18" charset="0"/>
                <a:cs typeface="Times New Roman" panose="02020603050405020304" pitchFamily="18" charset="0"/>
              </a:rPr>
              <a:t>НИВНАТА </a:t>
            </a:r>
            <a:r>
              <a:rPr lang="mk-MK" sz="2800" b="1" dirty="0" smtClean="0">
                <a:latin typeface="Times New Roman" panose="02020603050405020304" pitchFamily="18" charset="0"/>
                <a:cs typeface="Times New Roman" panose="02020603050405020304" pitchFamily="18" charset="0"/>
              </a:rPr>
              <a:t>ФУНКЦИЈА ВО </a:t>
            </a:r>
            <a:r>
              <a:rPr lang="mk-MK" sz="2800" b="1" dirty="0">
                <a:latin typeface="Times New Roman" panose="02020603050405020304" pitchFamily="18" charset="0"/>
                <a:cs typeface="Times New Roman" panose="02020603050405020304" pitchFamily="18" charset="0"/>
              </a:rPr>
              <a:t>ОСПОСОБУВАЊЕТО НА </a:t>
            </a:r>
            <a:r>
              <a:rPr lang="mk-MK" sz="2800" b="1" dirty="0" smtClean="0">
                <a:latin typeface="Times New Roman" panose="02020603050405020304" pitchFamily="18" charset="0"/>
                <a:cs typeface="Times New Roman" panose="02020603050405020304" pitchFamily="18" charset="0"/>
              </a:rPr>
              <a:t>СТУДЕНТИТЕ</a:t>
            </a:r>
            <a:br>
              <a:rPr lang="mk-MK" sz="2800" b="1" dirty="0" smtClean="0">
                <a:latin typeface="Times New Roman" panose="02020603050405020304" pitchFamily="18" charset="0"/>
                <a:cs typeface="Times New Roman" panose="02020603050405020304" pitchFamily="18" charset="0"/>
              </a:rPr>
            </a:br>
            <a:r>
              <a:rPr lang="mk-MK" sz="2800" b="1" dirty="0" smtClean="0">
                <a:latin typeface="Times New Roman" panose="02020603050405020304" pitchFamily="18" charset="0"/>
                <a:cs typeface="Times New Roman" panose="02020603050405020304" pitchFamily="18" charset="0"/>
              </a:rPr>
              <a:t>ИДНИ НАСТАВНИЦИ</a:t>
            </a:r>
            <a:endParaRPr lang="en-US" sz="24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963168" y="3157728"/>
            <a:ext cx="10229088" cy="2840736"/>
          </a:xfrm>
        </p:spPr>
        <p:txBody>
          <a:bodyPr>
            <a:normAutofit lnSpcReduction="10000"/>
          </a:bodyPr>
          <a:lstStyle/>
          <a:p>
            <a:pPr algn="ctr"/>
            <a:r>
              <a:rPr lang="mk-MK" dirty="0" smtClean="0">
                <a:solidFill>
                  <a:schemeClr val="bg1"/>
                </a:solidFill>
                <a:latin typeface="Times New Roman" panose="02020603050405020304" pitchFamily="18" charset="0"/>
                <a:cs typeface="Times New Roman" panose="02020603050405020304" pitchFamily="18" charset="0"/>
              </a:rPr>
              <a:t>(</a:t>
            </a:r>
            <a:r>
              <a:rPr lang="mk-MK" dirty="0" err="1" smtClean="0">
                <a:solidFill>
                  <a:schemeClr val="bg1"/>
                </a:solidFill>
                <a:latin typeface="Times New Roman" panose="02020603050405020304" pitchFamily="18" charset="0"/>
                <a:cs typeface="Times New Roman" panose="02020603050405020304" pitchFamily="18" charset="0"/>
              </a:rPr>
              <a:t>Научно-истражувачки</a:t>
            </a:r>
            <a:r>
              <a:rPr lang="mk-MK" dirty="0" smtClean="0">
                <a:solidFill>
                  <a:schemeClr val="bg1"/>
                </a:solidFill>
                <a:latin typeface="Times New Roman" panose="02020603050405020304" pitchFamily="18" charset="0"/>
                <a:cs typeface="Times New Roman" panose="02020603050405020304" pitchFamily="18" charset="0"/>
              </a:rPr>
              <a:t> проект)</a:t>
            </a:r>
            <a:endParaRPr lang="en-US" dirty="0" smtClean="0">
              <a:solidFill>
                <a:schemeClr val="bg1"/>
              </a:solidFill>
              <a:latin typeface="Times New Roman" panose="02020603050405020304" pitchFamily="18" charset="0"/>
              <a:cs typeface="Times New Roman" panose="02020603050405020304" pitchFamily="18" charset="0"/>
            </a:endParaRPr>
          </a:p>
          <a:p>
            <a:pPr algn="just">
              <a:spcBef>
                <a:spcPts val="0"/>
              </a:spcBef>
            </a:pPr>
            <a:endParaRPr lang="mk-MK" sz="1000" cap="none" dirty="0" smtClean="0">
              <a:solidFill>
                <a:schemeClr val="bg1"/>
              </a:solidFill>
              <a:latin typeface="Times New Roman" panose="02020603050405020304" pitchFamily="18" charset="0"/>
              <a:cs typeface="Times New Roman" panose="02020603050405020304" pitchFamily="18" charset="0"/>
            </a:endParaRPr>
          </a:p>
          <a:p>
            <a:pPr algn="just">
              <a:spcBef>
                <a:spcPts val="0"/>
              </a:spcBef>
            </a:pPr>
            <a:endParaRPr lang="mk-MK" sz="1000" cap="none" dirty="0" smtClean="0">
              <a:solidFill>
                <a:schemeClr val="bg1"/>
              </a:solidFill>
              <a:latin typeface="Times New Roman" panose="02020603050405020304" pitchFamily="18" charset="0"/>
              <a:cs typeface="Times New Roman" panose="02020603050405020304" pitchFamily="18" charset="0"/>
            </a:endParaRPr>
          </a:p>
          <a:p>
            <a:pPr algn="ctr">
              <a:spcBef>
                <a:spcPts val="0"/>
              </a:spcBef>
            </a:pPr>
            <a:r>
              <a:rPr lang="mk-MK" cap="none" dirty="0" smtClean="0">
                <a:solidFill>
                  <a:schemeClr val="bg1"/>
                </a:solidFill>
                <a:latin typeface="Times New Roman" panose="02020603050405020304" pitchFamily="18" charset="0"/>
                <a:cs typeface="Times New Roman" panose="02020603050405020304" pitchFamily="18" charset="0"/>
              </a:rPr>
              <a:t>Главен истражувач:</a:t>
            </a:r>
          </a:p>
          <a:p>
            <a:pPr algn="ctr">
              <a:spcBef>
                <a:spcPts val="0"/>
              </a:spcBef>
            </a:pPr>
            <a:r>
              <a:rPr lang="mk-MK" b="1" cap="none" dirty="0">
                <a:solidFill>
                  <a:schemeClr val="bg1"/>
                </a:solidFill>
                <a:latin typeface="Times New Roman" panose="02020603050405020304" pitchFamily="18" charset="0"/>
                <a:cs typeface="Times New Roman" panose="02020603050405020304" pitchFamily="18" charset="0"/>
              </a:rPr>
              <a:t>П</a:t>
            </a:r>
            <a:r>
              <a:rPr lang="mk-MK" b="1" cap="none" dirty="0" smtClean="0">
                <a:solidFill>
                  <a:schemeClr val="bg1"/>
                </a:solidFill>
                <a:latin typeface="Times New Roman" panose="02020603050405020304" pitchFamily="18" charset="0"/>
                <a:cs typeface="Times New Roman" panose="02020603050405020304" pitchFamily="18" charset="0"/>
              </a:rPr>
              <a:t>роф. д-р Виолета Димова</a:t>
            </a:r>
          </a:p>
          <a:p>
            <a:pPr algn="ctr">
              <a:spcBef>
                <a:spcPts val="0"/>
              </a:spcBef>
            </a:pPr>
            <a:endParaRPr lang="mk-MK" sz="1000" cap="none" dirty="0" smtClean="0">
              <a:solidFill>
                <a:schemeClr val="bg1"/>
              </a:solidFill>
              <a:latin typeface="Times New Roman" panose="02020603050405020304" pitchFamily="18" charset="0"/>
              <a:cs typeface="Times New Roman" panose="02020603050405020304" pitchFamily="18" charset="0"/>
            </a:endParaRPr>
          </a:p>
          <a:p>
            <a:pPr algn="ctr">
              <a:spcBef>
                <a:spcPts val="0"/>
              </a:spcBef>
            </a:pPr>
            <a:r>
              <a:rPr lang="mk-MK" cap="none" dirty="0" smtClean="0">
                <a:solidFill>
                  <a:schemeClr val="bg1"/>
                </a:solidFill>
                <a:latin typeface="Times New Roman" panose="02020603050405020304" pitchFamily="18" charset="0"/>
                <a:cs typeface="Times New Roman" panose="02020603050405020304" pitchFamily="18" charset="0"/>
              </a:rPr>
              <a:t>Истражувачки тим:</a:t>
            </a:r>
          </a:p>
          <a:p>
            <a:pPr algn="ctr">
              <a:spcBef>
                <a:spcPts val="0"/>
              </a:spcBef>
            </a:pPr>
            <a:r>
              <a:rPr lang="mk-MK" b="1" cap="none" dirty="0">
                <a:solidFill>
                  <a:schemeClr val="bg1"/>
                </a:solidFill>
                <a:latin typeface="Times New Roman" panose="02020603050405020304" pitchFamily="18" charset="0"/>
                <a:cs typeface="Times New Roman" panose="02020603050405020304" pitchFamily="18" charset="0"/>
              </a:rPr>
              <a:t>П</a:t>
            </a:r>
            <a:r>
              <a:rPr lang="mk-MK" b="1" cap="none" dirty="0" smtClean="0">
                <a:solidFill>
                  <a:schemeClr val="bg1"/>
                </a:solidFill>
                <a:latin typeface="Times New Roman" panose="02020603050405020304" pitchFamily="18" charset="0"/>
                <a:cs typeface="Times New Roman" panose="02020603050405020304" pitchFamily="18" charset="0"/>
              </a:rPr>
              <a:t>роф. д-р </a:t>
            </a:r>
            <a:r>
              <a:rPr lang="mk-MK" b="1" cap="none" dirty="0" err="1" smtClean="0">
                <a:solidFill>
                  <a:schemeClr val="bg1"/>
                </a:solidFill>
                <a:latin typeface="Times New Roman" panose="02020603050405020304" pitchFamily="18" charset="0"/>
                <a:cs typeface="Times New Roman" panose="02020603050405020304" pitchFamily="18" charset="0"/>
              </a:rPr>
              <a:t>Луси</a:t>
            </a:r>
            <a:r>
              <a:rPr lang="mk-MK" b="1" cap="none" dirty="0" smtClean="0">
                <a:solidFill>
                  <a:schemeClr val="bg1"/>
                </a:solidFill>
                <a:latin typeface="Times New Roman" panose="02020603050405020304" pitchFamily="18" charset="0"/>
                <a:cs typeface="Times New Roman" panose="02020603050405020304" pitchFamily="18" charset="0"/>
              </a:rPr>
              <a:t> </a:t>
            </a:r>
            <a:r>
              <a:rPr lang="mk-MK" b="1" cap="none" dirty="0" err="1" smtClean="0">
                <a:solidFill>
                  <a:schemeClr val="bg1"/>
                </a:solidFill>
                <a:latin typeface="Times New Roman" panose="02020603050405020304" pitchFamily="18" charset="0"/>
                <a:cs typeface="Times New Roman" panose="02020603050405020304" pitchFamily="18" charset="0"/>
              </a:rPr>
              <a:t>Караниколова-Чочоровска</a:t>
            </a:r>
            <a:r>
              <a:rPr lang="mk-MK" b="1" cap="none" dirty="0" smtClean="0">
                <a:solidFill>
                  <a:schemeClr val="bg1"/>
                </a:solidFill>
                <a:latin typeface="Times New Roman" panose="02020603050405020304" pitchFamily="18" charset="0"/>
                <a:cs typeface="Times New Roman" panose="02020603050405020304" pitchFamily="18" charset="0"/>
              </a:rPr>
              <a:t>,</a:t>
            </a:r>
          </a:p>
          <a:p>
            <a:pPr algn="ctr">
              <a:spcBef>
                <a:spcPts val="0"/>
              </a:spcBef>
            </a:pPr>
            <a:r>
              <a:rPr lang="mk-MK" b="1" cap="none" dirty="0">
                <a:solidFill>
                  <a:schemeClr val="bg1"/>
                </a:solidFill>
                <a:latin typeface="Times New Roman" panose="02020603050405020304" pitchFamily="18" charset="0"/>
                <a:cs typeface="Times New Roman" panose="02020603050405020304" pitchFamily="18" charset="0"/>
              </a:rPr>
              <a:t>П</a:t>
            </a:r>
            <a:r>
              <a:rPr lang="mk-MK" b="1" cap="none" dirty="0" smtClean="0">
                <a:solidFill>
                  <a:schemeClr val="bg1"/>
                </a:solidFill>
                <a:latin typeface="Times New Roman" panose="02020603050405020304" pitchFamily="18" charset="0"/>
                <a:cs typeface="Times New Roman" panose="02020603050405020304" pitchFamily="18" charset="0"/>
              </a:rPr>
              <a:t>роф. д-р Ранко Младеноски</a:t>
            </a:r>
          </a:p>
          <a:p>
            <a:pPr algn="ctr">
              <a:spcBef>
                <a:spcPts val="0"/>
              </a:spcBef>
            </a:pPr>
            <a:r>
              <a:rPr lang="mk-MK" b="1" cap="none" dirty="0" smtClean="0">
                <a:solidFill>
                  <a:schemeClr val="bg1"/>
                </a:solidFill>
                <a:latin typeface="Times New Roman" panose="02020603050405020304" pitchFamily="18" charset="0"/>
                <a:cs typeface="Times New Roman" panose="02020603050405020304" pitchFamily="18" charset="0"/>
              </a:rPr>
              <a:t>Сања Велкова (постдипломец)</a:t>
            </a:r>
          </a:p>
          <a:p>
            <a:pPr algn="ctr">
              <a:spcBef>
                <a:spcPts val="0"/>
              </a:spcBef>
            </a:pPr>
            <a:r>
              <a:rPr lang="mk-MK" b="1" cap="none" dirty="0" smtClean="0">
                <a:solidFill>
                  <a:schemeClr val="bg1"/>
                </a:solidFill>
                <a:latin typeface="Times New Roman" panose="02020603050405020304" pitchFamily="18" charset="0"/>
                <a:cs typeface="Times New Roman" panose="02020603050405020304" pitchFamily="18" charset="0"/>
              </a:rPr>
              <a:t>Делфина </a:t>
            </a:r>
            <a:r>
              <a:rPr lang="mk-MK" b="1" cap="none" dirty="0" err="1" smtClean="0">
                <a:solidFill>
                  <a:schemeClr val="bg1"/>
                </a:solidFill>
                <a:latin typeface="Times New Roman" panose="02020603050405020304" pitchFamily="18" charset="0"/>
                <a:cs typeface="Times New Roman" panose="02020603050405020304" pitchFamily="18" charset="0"/>
              </a:rPr>
              <a:t>Николенко</a:t>
            </a:r>
            <a:r>
              <a:rPr lang="mk-MK" b="1" cap="none" dirty="0" smtClean="0">
                <a:solidFill>
                  <a:schemeClr val="bg1"/>
                </a:solidFill>
                <a:latin typeface="Times New Roman" panose="02020603050405020304" pitchFamily="18" charset="0"/>
                <a:cs typeface="Times New Roman" panose="02020603050405020304" pitchFamily="18" charset="0"/>
              </a:rPr>
              <a:t> (постдипломец)</a:t>
            </a:r>
          </a:p>
          <a:p>
            <a:pPr algn="ctr">
              <a:spcBef>
                <a:spcPts val="0"/>
              </a:spcBef>
            </a:pPr>
            <a:r>
              <a:rPr lang="mk-MK" b="1" cap="none" dirty="0" smtClean="0">
                <a:solidFill>
                  <a:schemeClr val="bg1"/>
                </a:solidFill>
                <a:latin typeface="Times New Roman" panose="02020603050405020304" pitchFamily="18" charset="0"/>
                <a:cs typeface="Times New Roman" panose="02020603050405020304" pitchFamily="18" charset="0"/>
              </a:rPr>
              <a:t>Пацка Тасева (постдипломец)</a:t>
            </a:r>
            <a:endParaRPr lang="en-US" b="1" cap="none"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0500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598390" cy="706964"/>
          </a:xfrm>
        </p:spPr>
        <p:txBody>
          <a:bodyPr/>
          <a:lstStyle/>
          <a:p>
            <a:pPr algn="ctr"/>
            <a:r>
              <a:rPr lang="mk-MK" b="1" dirty="0" smtClean="0">
                <a:latin typeface="Times New Roman" panose="02020603050405020304" pitchFamily="18" charset="0"/>
                <a:cs typeface="Times New Roman" panose="02020603050405020304" pitchFamily="18" charset="0"/>
              </a:rPr>
              <a:t>АПСТРАКТ</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54954" y="2603500"/>
            <a:ext cx="10171414" cy="3416300"/>
          </a:xfrm>
        </p:spPr>
        <p:txBody>
          <a:bodyPr>
            <a:normAutofit/>
          </a:bodyPr>
          <a:lstStyle/>
          <a:p>
            <a:pPr algn="just"/>
            <a:endParaRPr lang="mk-MK" dirty="0" smtClean="0">
              <a:latin typeface="Times New Roman" panose="02020603050405020304" pitchFamily="18" charset="0"/>
              <a:cs typeface="Times New Roman" panose="02020603050405020304" pitchFamily="18" charset="0"/>
            </a:endParaRPr>
          </a:p>
          <a:p>
            <a:pPr algn="just"/>
            <a:r>
              <a:rPr lang="mk-MK" sz="2000" dirty="0" smtClean="0">
                <a:latin typeface="Times New Roman" panose="02020603050405020304" pitchFamily="18" charset="0"/>
                <a:cs typeface="Times New Roman" panose="02020603050405020304" pitchFamily="18" charset="0"/>
              </a:rPr>
              <a:t>Предмет </a:t>
            </a:r>
            <a:r>
              <a:rPr lang="mk-MK" sz="2000" dirty="0">
                <a:latin typeface="Times New Roman" panose="02020603050405020304" pitchFamily="18" charset="0"/>
                <a:cs typeface="Times New Roman" panose="02020603050405020304" pitchFamily="18" charset="0"/>
              </a:rPr>
              <a:t>на истражување на овој проект е улогата и влијанието на </a:t>
            </a:r>
            <a:r>
              <a:rPr lang="mk-MK" sz="2000" dirty="0" err="1">
                <a:latin typeface="Times New Roman" panose="02020603050405020304" pitchFamily="18" charset="0"/>
                <a:cs typeface="Times New Roman" panose="02020603050405020304" pitchFamily="18" charset="0"/>
              </a:rPr>
              <a:t>литературолошките</a:t>
            </a:r>
            <a:r>
              <a:rPr lang="mk-MK" sz="2000" dirty="0">
                <a:latin typeface="Times New Roman" panose="02020603050405020304" pitchFamily="18" charset="0"/>
                <a:cs typeface="Times New Roman" panose="02020603050405020304" pitchFamily="18" charset="0"/>
              </a:rPr>
              <a:t> и </a:t>
            </a:r>
            <a:r>
              <a:rPr lang="mk-MK" sz="2000" dirty="0" err="1">
                <a:latin typeface="Times New Roman" panose="02020603050405020304" pitchFamily="18" charset="0"/>
                <a:cs typeface="Times New Roman" panose="02020603050405020304" pitchFamily="18" charset="0"/>
              </a:rPr>
              <a:t>културолошките</a:t>
            </a:r>
            <a:r>
              <a:rPr lang="mk-MK" sz="2000" dirty="0">
                <a:latin typeface="Times New Roman" panose="02020603050405020304" pitchFamily="18" charset="0"/>
                <a:cs typeface="Times New Roman" panose="02020603050405020304" pitchFamily="18" charset="0"/>
              </a:rPr>
              <a:t> сознанија што ги стекнуваат студентите за време на студирањето и нивната практична примена во наставата по литература во средното образование. Теориските истражувања на полето на семантиката и менталитетот на книжевните ликови се добра основа за поттикнување на поголема креативност кај студентите – идни наставници при креирањето на наставниот час</a:t>
            </a:r>
            <a:r>
              <a:rPr lang="en-US" sz="2000" dirty="0">
                <a:latin typeface="Times New Roman" panose="02020603050405020304" pitchFamily="18" charset="0"/>
                <a:cs typeface="Times New Roman" panose="02020603050405020304" pitchFamily="18" charset="0"/>
              </a:rPr>
              <a:t>, </a:t>
            </a:r>
            <a:r>
              <a:rPr lang="mk-MK" sz="2000" dirty="0">
                <a:latin typeface="Times New Roman" panose="02020603050405020304" pitchFamily="18" charset="0"/>
                <a:cs typeface="Times New Roman" panose="02020603050405020304" pitchFamily="18" charset="0"/>
              </a:rPr>
              <a:t>а од друга страна се супстрат за создавање таква наставна методологија која ќе овозможи стекнување соодветни генерички и </a:t>
            </a:r>
            <a:r>
              <a:rPr lang="mk-MK" sz="2000" dirty="0" err="1" smtClean="0">
                <a:latin typeface="Times New Roman" panose="02020603050405020304" pitchFamily="18" charset="0"/>
                <a:cs typeface="Times New Roman" panose="02020603050405020304" pitchFamily="18" charset="0"/>
              </a:rPr>
              <a:t>предметно-специфични</a:t>
            </a:r>
            <a:r>
              <a:rPr lang="mk-MK" sz="2000" dirty="0" smtClean="0">
                <a:latin typeface="Times New Roman" panose="02020603050405020304" pitchFamily="18" charset="0"/>
                <a:cs typeface="Times New Roman" panose="02020603050405020304" pitchFamily="18" charset="0"/>
              </a:rPr>
              <a:t> </a:t>
            </a:r>
            <a:r>
              <a:rPr lang="mk-MK" sz="2000" dirty="0">
                <a:latin typeface="Times New Roman" panose="02020603050405020304" pitchFamily="18" charset="0"/>
                <a:cs typeface="Times New Roman" panose="02020603050405020304" pitchFamily="18" charset="0"/>
              </a:rPr>
              <a:t>компетенции кај студентите и постигнување соодветни </a:t>
            </a:r>
            <a:r>
              <a:rPr lang="mk-MK" sz="2000" dirty="0" err="1" smtClean="0">
                <a:latin typeface="Times New Roman" panose="02020603050405020304" pitchFamily="18" charset="0"/>
                <a:cs typeface="Times New Roman" panose="02020603050405020304" pitchFamily="18" charset="0"/>
              </a:rPr>
              <a:t>емотивно-сознајни</a:t>
            </a:r>
            <a:r>
              <a:rPr lang="mk-MK" sz="2000" dirty="0" smtClean="0">
                <a:latin typeface="Times New Roman" panose="02020603050405020304" pitchFamily="18" charset="0"/>
                <a:cs typeface="Times New Roman" panose="02020603050405020304" pitchFamily="18" charset="0"/>
              </a:rPr>
              <a:t> </a:t>
            </a:r>
            <a:r>
              <a:rPr lang="mk-MK" sz="2000" dirty="0">
                <a:latin typeface="Times New Roman" panose="02020603050405020304" pitchFamily="18" charset="0"/>
                <a:cs typeface="Times New Roman" panose="02020603050405020304" pitchFamily="18" charset="0"/>
              </a:rPr>
              <a:t>цели кај учениците</a:t>
            </a:r>
            <a:r>
              <a:rPr lang="mk-MK"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39375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525238" cy="706964"/>
          </a:xfrm>
        </p:spPr>
        <p:txBody>
          <a:bodyPr/>
          <a:lstStyle/>
          <a:p>
            <a:pPr algn="ctr"/>
            <a:r>
              <a:rPr lang="mk-MK" b="1" dirty="0" smtClean="0">
                <a:latin typeface="Times New Roman" panose="02020603050405020304" pitchFamily="18" charset="0"/>
                <a:cs typeface="Times New Roman" panose="02020603050405020304" pitchFamily="18" charset="0"/>
              </a:rPr>
              <a:t>ВОВЕД</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26720" y="2401824"/>
            <a:ext cx="11436096" cy="4315968"/>
          </a:xfrm>
        </p:spPr>
        <p:txBody>
          <a:bodyPr>
            <a:normAutofit fontScale="70000" lnSpcReduction="20000"/>
          </a:bodyPr>
          <a:lstStyle/>
          <a:p>
            <a:pPr algn="just"/>
            <a:r>
              <a:rPr lang="mk-MK" sz="2600" dirty="0">
                <a:latin typeface="Times New Roman" panose="02020603050405020304" pitchFamily="18" charset="0"/>
                <a:cs typeface="Times New Roman" panose="02020603050405020304" pitchFamily="18" charset="0"/>
              </a:rPr>
              <a:t>Идејата за овој проект произлезе од потребата за добивање валидни податоци за способноста на </a:t>
            </a:r>
            <a:r>
              <a:rPr lang="mk-MK" sz="2600" dirty="0" err="1">
                <a:latin typeface="Times New Roman" panose="02020603050405020304" pitchFamily="18" charset="0"/>
                <a:cs typeface="Times New Roman" panose="02020603050405020304" pitchFamily="18" charset="0"/>
              </a:rPr>
              <a:t>изучувачите</a:t>
            </a:r>
            <a:r>
              <a:rPr lang="mk-MK" sz="2600" dirty="0">
                <a:latin typeface="Times New Roman" panose="02020603050405020304" pitchFamily="18" charset="0"/>
                <a:cs typeface="Times New Roman" panose="02020603050405020304" pitchFamily="18" charset="0"/>
              </a:rPr>
              <a:t> на литературата, како наставен предмет во </a:t>
            </a:r>
            <a:r>
              <a:rPr lang="mk-MK" sz="2600" dirty="0" err="1">
                <a:latin typeface="Times New Roman" panose="02020603050405020304" pitchFamily="18" charset="0"/>
                <a:cs typeface="Times New Roman" panose="02020603050405020304" pitchFamily="18" charset="0"/>
              </a:rPr>
              <a:t>образовно-воспитниот</a:t>
            </a:r>
            <a:r>
              <a:rPr lang="mk-MK" sz="2600" dirty="0">
                <a:latin typeface="Times New Roman" panose="02020603050405020304" pitchFamily="18" charset="0"/>
                <a:cs typeface="Times New Roman" panose="02020603050405020304" pitchFamily="18" charset="0"/>
              </a:rPr>
              <a:t> процес, како и од потребата за изнаоѓање методи кои ќе им помогнат да ги подобрат нивните генерички и </a:t>
            </a:r>
            <a:r>
              <a:rPr lang="mk-MK" sz="2600" dirty="0" err="1" smtClean="0">
                <a:latin typeface="Times New Roman" panose="02020603050405020304" pitchFamily="18" charset="0"/>
                <a:cs typeface="Times New Roman" panose="02020603050405020304" pitchFamily="18" charset="0"/>
              </a:rPr>
              <a:t>предметно-стручни</a:t>
            </a:r>
            <a:r>
              <a:rPr lang="mk-MK" sz="2600" dirty="0" smtClean="0">
                <a:latin typeface="Times New Roman" panose="02020603050405020304" pitchFamily="18" charset="0"/>
                <a:cs typeface="Times New Roman" panose="02020603050405020304" pitchFamily="18" charset="0"/>
              </a:rPr>
              <a:t> </a:t>
            </a:r>
            <a:r>
              <a:rPr lang="mk-MK" sz="2600" dirty="0">
                <a:latin typeface="Times New Roman" panose="02020603050405020304" pitchFamily="18" charset="0"/>
                <a:cs typeface="Times New Roman" panose="02020603050405020304" pitchFamily="18" charset="0"/>
              </a:rPr>
              <a:t>компетенции. Затоа предмет на истражување на овој проект е функцијата и улогата на </a:t>
            </a:r>
            <a:r>
              <a:rPr lang="mk-MK" sz="2600" dirty="0" err="1">
                <a:latin typeface="Times New Roman" panose="02020603050405020304" pitchFamily="18" charset="0"/>
                <a:cs typeface="Times New Roman" panose="02020603050405020304" pitchFamily="18" charset="0"/>
              </a:rPr>
              <a:t>литературолошките</a:t>
            </a:r>
            <a:r>
              <a:rPr lang="mk-MK" sz="2600" dirty="0">
                <a:latin typeface="Times New Roman" panose="02020603050405020304" pitchFamily="18" charset="0"/>
                <a:cs typeface="Times New Roman" panose="02020603050405020304" pitchFamily="18" charset="0"/>
              </a:rPr>
              <a:t> и </a:t>
            </a:r>
            <a:r>
              <a:rPr lang="mk-MK" sz="2600" dirty="0" err="1">
                <a:latin typeface="Times New Roman" panose="02020603050405020304" pitchFamily="18" charset="0"/>
                <a:cs typeface="Times New Roman" panose="02020603050405020304" pitchFamily="18" charset="0"/>
              </a:rPr>
              <a:t>културолошките</a:t>
            </a:r>
            <a:r>
              <a:rPr lang="mk-MK" sz="2600" dirty="0">
                <a:latin typeface="Times New Roman" panose="02020603050405020304" pitchFamily="18" charset="0"/>
                <a:cs typeface="Times New Roman" panose="02020603050405020304" pitchFamily="18" charset="0"/>
              </a:rPr>
              <a:t> сознанија што ги стекнуваат студентите за време на студирањето и нивната практична примена во наставата по литература во средното образование. </a:t>
            </a:r>
            <a:r>
              <a:rPr lang="en-US" sz="2600" dirty="0" err="1">
                <a:latin typeface="Times New Roman" panose="02020603050405020304" pitchFamily="18" charset="0"/>
                <a:cs typeface="Times New Roman" panose="02020603050405020304" pitchFamily="18" charset="0"/>
              </a:rPr>
              <a:t>Во</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наставата</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по</a:t>
            </a:r>
            <a:r>
              <a:rPr lang="en-US" sz="2600" dirty="0">
                <a:latin typeface="Times New Roman" panose="02020603050405020304" pitchFamily="18" charset="0"/>
                <a:cs typeface="Times New Roman" panose="02020603050405020304" pitchFamily="18" charset="0"/>
              </a:rPr>
              <a:t> </a:t>
            </a:r>
            <a:r>
              <a:rPr lang="mk-MK" sz="2600" dirty="0">
                <a:latin typeface="Times New Roman" panose="02020603050405020304" pitchFamily="18" charset="0"/>
                <a:cs typeface="Times New Roman" panose="02020603050405020304" pitchFamily="18" charset="0"/>
              </a:rPr>
              <a:t>македонски јазик и литература</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одамна</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како</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главна</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цел</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се</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наведува</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оспособувањето</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на</a:t>
            </a:r>
            <a:r>
              <a:rPr lang="en-US" sz="2600" dirty="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студентите</a:t>
            </a:r>
            <a:r>
              <a:rPr lang="mk-MK" sz="2600" dirty="0" smtClean="0">
                <a:latin typeface="Times New Roman" panose="02020603050405020304" pitchFamily="18" charset="0"/>
                <a:cs typeface="Times New Roman" panose="02020603050405020304" pitchFamily="18" charset="0"/>
              </a:rPr>
              <a:t> </a:t>
            </a:r>
            <a:r>
              <a:rPr lang="mk-MK" sz="2600" dirty="0">
                <a:latin typeface="Times New Roman" panose="02020603050405020304" pitchFamily="18" charset="0"/>
                <a:cs typeface="Times New Roman" panose="02020603050405020304" pitchFamily="18" charset="0"/>
              </a:rPr>
              <a:t>идни наставници за</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успешн</a:t>
            </a:r>
            <a:r>
              <a:rPr lang="mk-MK" sz="2600" dirty="0">
                <a:latin typeface="Times New Roman" panose="02020603050405020304" pitchFamily="18" charset="0"/>
                <a:cs typeface="Times New Roman" panose="02020603050405020304" pitchFamily="18" charset="0"/>
              </a:rPr>
              <a:t>а и практична примена на здобиените теориски и </a:t>
            </a:r>
            <a:r>
              <a:rPr lang="mk-MK" sz="2600" dirty="0" err="1">
                <a:latin typeface="Times New Roman" panose="02020603050405020304" pitchFamily="18" charset="0"/>
                <a:cs typeface="Times New Roman" panose="02020603050405020304" pitchFamily="18" charset="0"/>
              </a:rPr>
              <a:t>методички</a:t>
            </a:r>
            <a:r>
              <a:rPr lang="mk-MK" sz="2600" dirty="0">
                <a:latin typeface="Times New Roman" panose="02020603050405020304" pitchFamily="18" charset="0"/>
                <a:cs typeface="Times New Roman" panose="02020603050405020304" pitchFamily="18" charset="0"/>
              </a:rPr>
              <a:t> знаења, како и способноста за естетска комуникација со нивните ученици. Одамна во современата настава по литература се настојува да се применуваат интерактивни методи, кои треба да придонесат за индивидуализација на учениците и нивно оспособување за самостојна работа на часот и дома. Токму затоа, студентите треба да се оспособат за правилен избор на методите за пристап кон литературното дело, во зависност и од нивните, но и од когнитивните способности на учениците. </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Имајќи</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ја</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предвид</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ваквата</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цел</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на</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наставата</a:t>
            </a:r>
            <a:r>
              <a:rPr lang="mk-MK" sz="2600" dirty="0">
                <a:latin typeface="Times New Roman" panose="02020603050405020304" pitchFamily="18" charset="0"/>
                <a:cs typeface="Times New Roman" panose="02020603050405020304" pitchFamily="18" charset="0"/>
              </a:rPr>
              <a:t>, сметаме дека и во високообразовните институции, како и во средното образование, каде што со Наставниот план и програма се предвидуваат определени дела и од македонската и од светската литература, треба да се обрне повеќе внимание на стекнување соодветни компетенции за наставничкиот позив. Токму затоа, во проектот не се држиме строго до предвидените литературни дела со наставната програма предложена од Бирото за развој на образованието, туку пред </a:t>
            </a:r>
            <a:r>
              <a:rPr lang="mk-MK" sz="2600" dirty="0" err="1">
                <a:latin typeface="Times New Roman" panose="02020603050405020304" pitchFamily="18" charset="0"/>
                <a:cs typeface="Times New Roman" panose="02020603050405020304" pitchFamily="18" charset="0"/>
              </a:rPr>
              <a:t>сѐ</a:t>
            </a:r>
            <a:r>
              <a:rPr lang="mk-MK" sz="2600" dirty="0">
                <a:latin typeface="Times New Roman" panose="02020603050405020304" pitchFamily="18" charset="0"/>
                <a:cs typeface="Times New Roman" panose="02020603050405020304" pitchFamily="18" charset="0"/>
              </a:rPr>
              <a:t> од можностите што ни ги дава литературната уметност како наставен предмет во образовниот и воспитниот </a:t>
            </a:r>
            <a:r>
              <a:rPr lang="mk-MK" sz="2600" dirty="0" err="1">
                <a:latin typeface="Times New Roman" panose="02020603050405020304" pitchFamily="18" charset="0"/>
                <a:cs typeface="Times New Roman" panose="02020603050405020304" pitchFamily="18" charset="0"/>
              </a:rPr>
              <a:t>курикулум</a:t>
            </a:r>
            <a:r>
              <a:rPr lang="mk-MK" sz="2600" dirty="0">
                <a:latin typeface="Times New Roman" panose="02020603050405020304" pitchFamily="18" charset="0"/>
                <a:cs typeface="Times New Roman" panose="02020603050405020304" pitchFamily="18" charset="0"/>
              </a:rPr>
              <a:t> за остварување на </a:t>
            </a:r>
            <a:r>
              <a:rPr lang="mk-MK" sz="2600" dirty="0" err="1">
                <a:latin typeface="Times New Roman" panose="02020603050405020304" pitchFamily="18" charset="0"/>
                <a:cs typeface="Times New Roman" panose="02020603050405020304" pitchFamily="18" charset="0"/>
              </a:rPr>
              <a:t>сознајно-емотивните</a:t>
            </a:r>
            <a:r>
              <a:rPr lang="mk-MK" sz="2600" dirty="0">
                <a:latin typeface="Times New Roman" panose="02020603050405020304" pitchFamily="18" charset="0"/>
                <a:cs typeface="Times New Roman" panose="02020603050405020304" pitchFamily="18" charset="0"/>
              </a:rPr>
              <a:t> цели на наставата по предметот Македонски јазик и литература</a:t>
            </a:r>
            <a:r>
              <a:rPr lang="mk-MK" sz="2600" dirty="0" smtClean="0">
                <a:latin typeface="Times New Roman" panose="02020603050405020304" pitchFamily="18" charset="0"/>
                <a:cs typeface="Times New Roman" panose="02020603050405020304" pitchFamily="18" charset="0"/>
              </a:rPr>
              <a:t>.</a:t>
            </a:r>
            <a:endParaRPr lang="en-US" sz="2600" dirty="0">
              <a:latin typeface="Times New Roman" panose="02020603050405020304" pitchFamily="18" charset="0"/>
              <a:cs typeface="Times New Roman" panose="02020603050405020304" pitchFamily="18" charset="0"/>
            </a:endParaRPr>
          </a:p>
          <a:p>
            <a:endParaRPr lang="mk-MK" dirty="0" smtClean="0"/>
          </a:p>
          <a:p>
            <a:endParaRPr lang="mk-MK" dirty="0"/>
          </a:p>
          <a:p>
            <a:endParaRPr lang="en-US" dirty="0"/>
          </a:p>
        </p:txBody>
      </p:sp>
    </p:spTree>
    <p:extLst>
      <p:ext uri="{BB962C8B-B14F-4D97-AF65-F5344CB8AC3E}">
        <p14:creationId xmlns:p14="http://schemas.microsoft.com/office/powerpoint/2010/main" val="2389972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488662" cy="706964"/>
          </a:xfrm>
        </p:spPr>
        <p:txBody>
          <a:bodyPr/>
          <a:lstStyle/>
          <a:p>
            <a:pPr algn="ctr"/>
            <a:r>
              <a:rPr lang="mk-MK" b="1" dirty="0" smtClean="0">
                <a:latin typeface="Times New Roman" panose="02020603050405020304" pitchFamily="18" charset="0"/>
                <a:cs typeface="Times New Roman" panose="02020603050405020304" pitchFamily="18" charset="0"/>
              </a:rPr>
              <a:t>ЦЕЛИ НА ПРОЕКТОТ</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63296" y="2438400"/>
            <a:ext cx="11119104" cy="4279392"/>
          </a:xfrm>
        </p:spPr>
        <p:txBody>
          <a:bodyPr>
            <a:normAutofit fontScale="92500" lnSpcReduction="20000"/>
          </a:bodyPr>
          <a:lstStyle/>
          <a:p>
            <a:pPr algn="just"/>
            <a:r>
              <a:rPr lang="mk-MK" sz="2100" dirty="0">
                <a:latin typeface="Times New Roman" panose="02020603050405020304" pitchFamily="18" charset="0"/>
                <a:cs typeface="Times New Roman" panose="02020603050405020304" pitchFamily="18" charset="0"/>
              </a:rPr>
              <a:t>Овој проект има две главни цели</a:t>
            </a:r>
            <a:r>
              <a:rPr lang="en-US" sz="2100" dirty="0">
                <a:latin typeface="Times New Roman" panose="02020603050405020304" pitchFamily="18" charset="0"/>
                <a:cs typeface="Times New Roman" panose="02020603050405020304" pitchFamily="18" charset="0"/>
              </a:rPr>
              <a:t>:</a:t>
            </a:r>
          </a:p>
          <a:p>
            <a:pPr marL="0" lvl="0" indent="0" algn="just">
              <a:buNone/>
            </a:pPr>
            <a:r>
              <a:rPr lang="mk-MK" sz="2100" dirty="0" smtClean="0">
                <a:latin typeface="Times New Roman" panose="02020603050405020304" pitchFamily="18" charset="0"/>
                <a:cs typeface="Times New Roman" panose="02020603050405020304" pitchFamily="18" charset="0"/>
              </a:rPr>
              <a:t>	1. Да </a:t>
            </a:r>
            <a:r>
              <a:rPr lang="mk-MK" sz="2100" dirty="0">
                <a:latin typeface="Times New Roman" panose="02020603050405020304" pitchFamily="18" charset="0"/>
                <a:cs typeface="Times New Roman" panose="02020603050405020304" pitchFamily="18" charset="0"/>
              </a:rPr>
              <a:t>ја истражи функцијата на </a:t>
            </a:r>
            <a:r>
              <a:rPr lang="mk-MK" sz="2100" dirty="0" err="1">
                <a:latin typeface="Times New Roman" panose="02020603050405020304" pitchFamily="18" charset="0"/>
                <a:cs typeface="Times New Roman" panose="02020603050405020304" pitchFamily="18" charset="0"/>
              </a:rPr>
              <a:t>литературологијата</a:t>
            </a:r>
            <a:r>
              <a:rPr lang="mk-MK" sz="2100" dirty="0">
                <a:latin typeface="Times New Roman" panose="02020603050405020304" pitchFamily="18" charset="0"/>
                <a:cs typeface="Times New Roman" panose="02020603050405020304" pitchFamily="18" charset="0"/>
              </a:rPr>
              <a:t> и </a:t>
            </a:r>
            <a:r>
              <a:rPr lang="mk-MK" sz="2100" dirty="0" err="1">
                <a:latin typeface="Times New Roman" panose="02020603050405020304" pitchFamily="18" charset="0"/>
                <a:cs typeface="Times New Roman" panose="02020603050405020304" pitchFamily="18" charset="0"/>
              </a:rPr>
              <a:t>културологијата</a:t>
            </a:r>
            <a:r>
              <a:rPr lang="mk-MK" sz="2100" dirty="0">
                <a:latin typeface="Times New Roman" panose="02020603050405020304" pitchFamily="18" charset="0"/>
                <a:cs typeface="Times New Roman" panose="02020603050405020304" pitchFamily="18" charset="0"/>
              </a:rPr>
              <a:t> како важни компоненти во образованието на студентите на филолошките факултети;</a:t>
            </a:r>
            <a:endParaRPr lang="en-US" sz="2100" dirty="0">
              <a:latin typeface="Times New Roman" panose="02020603050405020304" pitchFamily="18" charset="0"/>
              <a:cs typeface="Times New Roman" panose="02020603050405020304" pitchFamily="18" charset="0"/>
            </a:endParaRPr>
          </a:p>
          <a:p>
            <a:pPr marL="0" lvl="0" indent="0" algn="just">
              <a:buNone/>
            </a:pPr>
            <a:r>
              <a:rPr lang="mk-MK" sz="2100" dirty="0" smtClean="0">
                <a:latin typeface="Times New Roman" panose="02020603050405020304" pitchFamily="18" charset="0"/>
                <a:cs typeface="Times New Roman" panose="02020603050405020304" pitchFamily="18" charset="0"/>
              </a:rPr>
              <a:t>	2. Да </a:t>
            </a:r>
            <a:r>
              <a:rPr lang="mk-MK" sz="2100" dirty="0">
                <a:latin typeface="Times New Roman" panose="02020603050405020304" pitchFamily="18" charset="0"/>
                <a:cs typeface="Times New Roman" panose="02020603050405020304" pitchFamily="18" charset="0"/>
              </a:rPr>
              <a:t>ја истражи и да ја докаже нивната улога во високото образование како основа за создавање функционални </a:t>
            </a:r>
            <a:r>
              <a:rPr lang="mk-MK" sz="2100" dirty="0" err="1">
                <a:latin typeface="Times New Roman" panose="02020603050405020304" pitchFamily="18" charset="0"/>
                <a:cs typeface="Times New Roman" panose="02020603050405020304" pitchFamily="18" charset="0"/>
              </a:rPr>
              <a:t>методички</a:t>
            </a:r>
            <a:r>
              <a:rPr lang="mk-MK" sz="2100" dirty="0">
                <a:latin typeface="Times New Roman" panose="02020603050405020304" pitchFamily="18" charset="0"/>
                <a:cs typeface="Times New Roman" panose="02020603050405020304" pitchFamily="18" charset="0"/>
              </a:rPr>
              <a:t> постапки за остварување на генеричките и особено </a:t>
            </a:r>
            <a:r>
              <a:rPr lang="mk-MK" sz="2100" dirty="0" err="1" smtClean="0">
                <a:latin typeface="Times New Roman" panose="02020603050405020304" pitchFamily="18" charset="0"/>
                <a:cs typeface="Times New Roman" panose="02020603050405020304" pitchFamily="18" charset="0"/>
              </a:rPr>
              <a:t>предметно-специфичните</a:t>
            </a:r>
            <a:r>
              <a:rPr lang="mk-MK" sz="2100" dirty="0" smtClean="0">
                <a:latin typeface="Times New Roman" panose="02020603050405020304" pitchFamily="18" charset="0"/>
                <a:cs typeface="Times New Roman" panose="02020603050405020304" pitchFamily="18" charset="0"/>
              </a:rPr>
              <a:t> </a:t>
            </a:r>
            <a:r>
              <a:rPr lang="mk-MK" sz="2100" dirty="0">
                <a:latin typeface="Times New Roman" panose="02020603050405020304" pitchFamily="18" charset="0"/>
                <a:cs typeface="Times New Roman" panose="02020603050405020304" pitchFamily="18" charset="0"/>
              </a:rPr>
              <a:t>компетенции на </a:t>
            </a:r>
            <a:r>
              <a:rPr lang="mk-MK" sz="2100" dirty="0" smtClean="0">
                <a:latin typeface="Times New Roman" panose="02020603050405020304" pitchFamily="18" charset="0"/>
                <a:cs typeface="Times New Roman" panose="02020603050405020304" pitchFamily="18" charset="0"/>
              </a:rPr>
              <a:t>студентите </a:t>
            </a:r>
            <a:r>
              <a:rPr lang="mk-MK" sz="2100" dirty="0">
                <a:latin typeface="Times New Roman" panose="02020603050405020304" pitchFamily="18" charset="0"/>
                <a:cs typeface="Times New Roman" panose="02020603050405020304" pitchFamily="18" charset="0"/>
              </a:rPr>
              <a:t>идни наставници по предметот Македонски јазик и литература</a:t>
            </a:r>
            <a:r>
              <a:rPr lang="mk-MK" sz="2100" dirty="0" smtClean="0">
                <a:latin typeface="Times New Roman" panose="02020603050405020304" pitchFamily="18" charset="0"/>
                <a:cs typeface="Times New Roman" panose="02020603050405020304" pitchFamily="18" charset="0"/>
              </a:rPr>
              <a:t>.</a:t>
            </a:r>
            <a:endParaRPr lang="en-US" sz="2100" dirty="0">
              <a:latin typeface="Times New Roman" panose="02020603050405020304" pitchFamily="18" charset="0"/>
              <a:cs typeface="Times New Roman" panose="02020603050405020304" pitchFamily="18" charset="0"/>
            </a:endParaRPr>
          </a:p>
          <a:p>
            <a:pPr algn="just"/>
            <a:r>
              <a:rPr lang="mk-MK" sz="2100" dirty="0">
                <a:latin typeface="Times New Roman" panose="02020603050405020304" pitchFamily="18" charset="0"/>
                <a:cs typeface="Times New Roman" panose="02020603050405020304" pitchFamily="18" charset="0"/>
              </a:rPr>
              <a:t>Поконкретно, проектот ќе го истражува следното</a:t>
            </a:r>
            <a:r>
              <a:rPr lang="en-US" sz="2100" dirty="0" smtClean="0">
                <a:latin typeface="Times New Roman" panose="02020603050405020304" pitchFamily="18" charset="0"/>
                <a:cs typeface="Times New Roman" panose="02020603050405020304" pitchFamily="18" charset="0"/>
              </a:rPr>
              <a:t>:</a:t>
            </a:r>
            <a:endParaRPr lang="en-US" sz="2100" dirty="0">
              <a:latin typeface="Times New Roman" panose="02020603050405020304" pitchFamily="18" charset="0"/>
              <a:cs typeface="Times New Roman" panose="02020603050405020304" pitchFamily="18" charset="0"/>
            </a:endParaRPr>
          </a:p>
          <a:p>
            <a:pPr marL="0" lvl="0" indent="0" algn="just">
              <a:buNone/>
            </a:pPr>
            <a:r>
              <a:rPr lang="mk-MK" sz="2100" dirty="0" smtClean="0">
                <a:latin typeface="Times New Roman" panose="02020603050405020304" pitchFamily="18" charset="0"/>
                <a:cs typeface="Times New Roman" panose="02020603050405020304" pitchFamily="18" charset="0"/>
              </a:rPr>
              <a:t>	а) Откривањето </a:t>
            </a:r>
            <a:r>
              <a:rPr lang="mk-MK" sz="2100" dirty="0">
                <a:latin typeface="Times New Roman" panose="02020603050405020304" pitchFamily="18" charset="0"/>
                <a:cs typeface="Times New Roman" panose="02020603050405020304" pitchFamily="18" charset="0"/>
              </a:rPr>
              <a:t>на </a:t>
            </a:r>
            <a:r>
              <a:rPr lang="mk-MK" sz="2100" dirty="0" err="1">
                <a:latin typeface="Times New Roman" panose="02020603050405020304" pitchFamily="18" charset="0"/>
                <a:cs typeface="Times New Roman" panose="02020603050405020304" pitchFamily="18" charset="0"/>
              </a:rPr>
              <a:t>семиолошките</a:t>
            </a:r>
            <a:r>
              <a:rPr lang="mk-MK" sz="2100" dirty="0">
                <a:latin typeface="Times New Roman" panose="02020603050405020304" pitchFamily="18" charset="0"/>
                <a:cs typeface="Times New Roman" panose="02020603050405020304" pitchFamily="18" charset="0"/>
              </a:rPr>
              <a:t> аспекти на книжевниот лик низ примери од македонската проза;</a:t>
            </a:r>
            <a:endParaRPr lang="en-US" sz="2100" dirty="0">
              <a:latin typeface="Times New Roman" panose="02020603050405020304" pitchFamily="18" charset="0"/>
              <a:cs typeface="Times New Roman" panose="02020603050405020304" pitchFamily="18" charset="0"/>
            </a:endParaRPr>
          </a:p>
          <a:p>
            <a:pPr marL="0" lvl="0" indent="0" algn="just">
              <a:buNone/>
            </a:pPr>
            <a:r>
              <a:rPr lang="mk-MK" sz="2100" dirty="0" smtClean="0">
                <a:latin typeface="Times New Roman" panose="02020603050405020304" pitchFamily="18" charset="0"/>
                <a:cs typeface="Times New Roman" panose="02020603050405020304" pitchFamily="18" charset="0"/>
              </a:rPr>
              <a:t>	б) Откривањето </a:t>
            </a:r>
            <a:r>
              <a:rPr lang="mk-MK" sz="2100" dirty="0">
                <a:latin typeface="Times New Roman" panose="02020603050405020304" pitchFamily="18" charset="0"/>
                <a:cs typeface="Times New Roman" panose="02020603050405020304" pitchFamily="18" charset="0"/>
              </a:rPr>
              <a:t>на елементите на </a:t>
            </a:r>
            <a:r>
              <a:rPr lang="mk-MK" sz="2100" dirty="0" smtClean="0">
                <a:latin typeface="Times New Roman" panose="02020603050405020304" pitchFamily="18" charset="0"/>
                <a:cs typeface="Times New Roman" panose="02020603050405020304" pitchFamily="18" charset="0"/>
              </a:rPr>
              <a:t>традицијата </a:t>
            </a:r>
            <a:r>
              <a:rPr lang="mk-MK" sz="2100" dirty="0">
                <a:latin typeface="Times New Roman" panose="02020603050405020304" pitchFamily="18" charset="0"/>
                <a:cs typeface="Times New Roman" panose="02020603050405020304" pitchFamily="18" charset="0"/>
              </a:rPr>
              <a:t>како белег на менталитетот врз примери од раскажувачката проза во јужнословенските литератури;</a:t>
            </a:r>
            <a:endParaRPr lang="en-US" sz="2100" dirty="0">
              <a:latin typeface="Times New Roman" panose="02020603050405020304" pitchFamily="18" charset="0"/>
              <a:cs typeface="Times New Roman" panose="02020603050405020304" pitchFamily="18" charset="0"/>
            </a:endParaRPr>
          </a:p>
          <a:p>
            <a:pPr marL="0" lvl="0" indent="0" algn="just">
              <a:buNone/>
            </a:pPr>
            <a:r>
              <a:rPr lang="mk-MK" sz="2100" dirty="0" smtClean="0">
                <a:latin typeface="Times New Roman" panose="02020603050405020304" pitchFamily="18" charset="0"/>
                <a:cs typeface="Times New Roman" panose="02020603050405020304" pitchFamily="18" charset="0"/>
              </a:rPr>
              <a:t>	в) Ќе </a:t>
            </a:r>
            <a:r>
              <a:rPr lang="mk-MK" sz="2100" dirty="0">
                <a:latin typeface="Times New Roman" panose="02020603050405020304" pitchFamily="18" charset="0"/>
                <a:cs typeface="Times New Roman" panose="02020603050405020304" pitchFamily="18" charset="0"/>
              </a:rPr>
              <a:t>се истражува и потребата од анализа на постојните наставни програми по предметот Македонски јазик и литература и нивно дополнување</a:t>
            </a:r>
            <a:r>
              <a:rPr lang="mk-MK" sz="2100" dirty="0" smtClean="0">
                <a:latin typeface="Times New Roman" panose="02020603050405020304" pitchFamily="18" charset="0"/>
                <a:cs typeface="Times New Roman" panose="02020603050405020304" pitchFamily="18" charset="0"/>
              </a:rPr>
              <a:t>/ изменување </a:t>
            </a:r>
            <a:r>
              <a:rPr lang="mk-MK" sz="2100" dirty="0">
                <a:latin typeface="Times New Roman" panose="02020603050405020304" pitchFamily="18" charset="0"/>
                <a:cs typeface="Times New Roman" panose="02020603050405020304" pitchFamily="18" charset="0"/>
              </a:rPr>
              <a:t>во согласност со потребите за оспособување на учениците за попродлабочено навлегување и разбирање на суштината на книжевниот текст.</a:t>
            </a:r>
            <a:endParaRPr lang="en-US" sz="21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064107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dirty="0" smtClean="0">
                <a:latin typeface="Times New Roman" panose="02020603050405020304" pitchFamily="18" charset="0"/>
                <a:cs typeface="Times New Roman" panose="02020603050405020304" pitchFamily="18" charset="0"/>
              </a:rPr>
              <a:t>ИСПИТАНИЦИ</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54954" y="3352800"/>
            <a:ext cx="9330166" cy="2667000"/>
          </a:xfrm>
        </p:spPr>
        <p:txBody>
          <a:bodyPr/>
          <a:lstStyle/>
          <a:p>
            <a:pPr algn="just"/>
            <a:r>
              <a:rPr lang="mk-MK" sz="2400" dirty="0">
                <a:latin typeface="Times New Roman" panose="02020603050405020304" pitchFamily="18" charset="0"/>
                <a:cs typeface="Times New Roman" panose="02020603050405020304" pitchFamily="18" charset="0"/>
              </a:rPr>
              <a:t>Во проектот ќе бидат вклучени студентите од трета и од четврта година што се запишани на студиската програма по македонски јазик и книжевност – наставна насока од Филолошкиот факултет и ученици од гимназијата „Славчо Стојменски“ во Штип</a:t>
            </a:r>
            <a:r>
              <a:rPr lang="mk-MK"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833377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672" y="973668"/>
            <a:ext cx="10058400" cy="706964"/>
          </a:xfrm>
        </p:spPr>
        <p:txBody>
          <a:bodyPr/>
          <a:lstStyle/>
          <a:p>
            <a:pPr algn="ctr"/>
            <a:r>
              <a:rPr lang="mk-MK" dirty="0" smtClean="0">
                <a:latin typeface="Times New Roman" panose="02020603050405020304" pitchFamily="18" charset="0"/>
                <a:cs typeface="Times New Roman" panose="02020603050405020304" pitchFamily="18" charset="0"/>
              </a:rPr>
              <a:t>РЕАЛИЗАЦИЈА НА ПРОЕКТОТ</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5344" y="2279904"/>
            <a:ext cx="12106656" cy="4578096"/>
          </a:xfrm>
        </p:spPr>
        <p:txBody>
          <a:bodyPr>
            <a:normAutofit fontScale="92500" lnSpcReduction="10000"/>
          </a:bodyPr>
          <a:lstStyle/>
          <a:p>
            <a:pPr algn="just">
              <a:lnSpc>
                <a:spcPct val="110000"/>
              </a:lnSpc>
              <a:spcBef>
                <a:spcPts val="0"/>
              </a:spcBef>
            </a:pPr>
            <a:r>
              <a:rPr lang="mk-MK" dirty="0" smtClean="0">
                <a:latin typeface="Times New Roman" panose="02020603050405020304" pitchFamily="18" charset="0"/>
                <a:cs typeface="Times New Roman" panose="02020603050405020304" pitchFamily="18" charset="0"/>
              </a:rPr>
              <a:t>Реализирањето на проектот </a:t>
            </a:r>
            <a:r>
              <a:rPr lang="mk-MK" dirty="0">
                <a:latin typeface="Times New Roman" panose="02020603050405020304" pitchFamily="18" charset="0"/>
                <a:cs typeface="Times New Roman" panose="02020603050405020304" pitchFamily="18" charset="0"/>
              </a:rPr>
              <a:t>ќе се одвива во следните фази</a:t>
            </a:r>
            <a:r>
              <a:rPr lang="en-US" dirty="0">
                <a:latin typeface="Times New Roman" panose="02020603050405020304" pitchFamily="18" charset="0"/>
                <a:cs typeface="Times New Roman" panose="02020603050405020304" pitchFamily="18" charset="0"/>
              </a:rPr>
              <a:t>:</a:t>
            </a:r>
          </a:p>
          <a:p>
            <a:pPr algn="just">
              <a:lnSpc>
                <a:spcPct val="110000"/>
              </a:lnSpc>
              <a:spcBef>
                <a:spcPts val="0"/>
              </a:spcBef>
              <a:buAutoNum type="arabicPeriod"/>
            </a:pPr>
            <a:r>
              <a:rPr lang="mk-MK" b="1" dirty="0" smtClean="0">
                <a:latin typeface="Times New Roman" panose="02020603050405020304" pitchFamily="18" charset="0"/>
                <a:cs typeface="Times New Roman" panose="02020603050405020304" pitchFamily="18" charset="0"/>
              </a:rPr>
              <a:t>Разгледување </a:t>
            </a:r>
            <a:r>
              <a:rPr lang="mk-MK" b="1" dirty="0">
                <a:latin typeface="Times New Roman" panose="02020603050405020304" pitchFamily="18" charset="0"/>
                <a:cs typeface="Times New Roman" panose="02020603050405020304" pitchFamily="18" charset="0"/>
              </a:rPr>
              <a:t>на досегашните истражувања</a:t>
            </a:r>
            <a:r>
              <a:rPr lang="mk-MK" dirty="0">
                <a:latin typeface="Times New Roman" panose="02020603050405020304" pitchFamily="18" charset="0"/>
                <a:cs typeface="Times New Roman" panose="02020603050405020304" pitchFamily="18" charset="0"/>
              </a:rPr>
              <a:t> во врска со семиологијата на книжевниот лик и со традицијата, како еден од елементите на менталитетот, од </a:t>
            </a:r>
            <a:r>
              <a:rPr lang="mk-MK" dirty="0" err="1">
                <a:latin typeface="Times New Roman" panose="02020603050405020304" pitchFamily="18" charset="0"/>
                <a:cs typeface="Times New Roman" panose="02020603050405020304" pitchFamily="18" charset="0"/>
              </a:rPr>
              <a:t>литературно-теориски</a:t>
            </a:r>
            <a:r>
              <a:rPr lang="mk-MK" dirty="0">
                <a:latin typeface="Times New Roman" panose="02020603050405020304" pitchFamily="18" charset="0"/>
                <a:cs typeface="Times New Roman" panose="02020603050405020304" pitchFamily="18" charset="0"/>
              </a:rPr>
              <a:t> и </a:t>
            </a:r>
            <a:r>
              <a:rPr lang="mk-MK" dirty="0" err="1">
                <a:latin typeface="Times New Roman" panose="02020603050405020304" pitchFamily="18" charset="0"/>
                <a:cs typeface="Times New Roman" panose="02020603050405020304" pitchFamily="18" charset="0"/>
              </a:rPr>
              <a:t>културолошки</a:t>
            </a:r>
            <a:r>
              <a:rPr lang="mk-MK" dirty="0">
                <a:latin typeface="Times New Roman" panose="02020603050405020304" pitchFamily="18" charset="0"/>
                <a:cs typeface="Times New Roman" panose="02020603050405020304" pitchFamily="18" charset="0"/>
              </a:rPr>
              <a:t> аспект, како и од аспект на наставната </a:t>
            </a:r>
            <a:r>
              <a:rPr lang="mk-MK" dirty="0" smtClean="0">
                <a:latin typeface="Times New Roman" panose="02020603050405020304" pitchFamily="18" charset="0"/>
                <a:cs typeface="Times New Roman" panose="02020603050405020304" pitchFamily="18" charset="0"/>
              </a:rPr>
              <a:t>методологија</a:t>
            </a:r>
            <a:r>
              <a:rPr lang="mk-MK" dirty="0">
                <a:latin typeface="Times New Roman" panose="02020603050405020304" pitchFamily="18" charset="0"/>
                <a:cs typeface="Times New Roman" panose="02020603050405020304" pitchFamily="18" charset="0"/>
              </a:rPr>
              <a:t>;</a:t>
            </a:r>
            <a:endParaRPr lang="mk-MK" dirty="0" smtClean="0">
              <a:latin typeface="Times New Roman" panose="02020603050405020304" pitchFamily="18" charset="0"/>
              <a:cs typeface="Times New Roman" panose="02020603050405020304" pitchFamily="18" charset="0"/>
            </a:endParaRPr>
          </a:p>
          <a:p>
            <a:pPr algn="just">
              <a:lnSpc>
                <a:spcPct val="110000"/>
              </a:lnSpc>
              <a:spcBef>
                <a:spcPts val="0"/>
              </a:spcBef>
              <a:buAutoNum type="arabicPeriod"/>
            </a:pPr>
            <a:r>
              <a:rPr lang="mk-MK" b="1" dirty="0" smtClean="0">
                <a:latin typeface="Times New Roman" panose="02020603050405020304" pitchFamily="18" charset="0"/>
                <a:cs typeface="Times New Roman" panose="02020603050405020304" pitchFamily="18" charset="0"/>
              </a:rPr>
              <a:t>Креирање </a:t>
            </a:r>
            <a:r>
              <a:rPr lang="mk-MK" b="1" dirty="0">
                <a:latin typeface="Times New Roman" panose="02020603050405020304" pitchFamily="18" charset="0"/>
                <a:cs typeface="Times New Roman" panose="02020603050405020304" pitchFamily="18" charset="0"/>
              </a:rPr>
              <a:t>на инструменти соодветни за оценување</a:t>
            </a:r>
            <a:r>
              <a:rPr lang="mk-MK" dirty="0">
                <a:latin typeface="Times New Roman" panose="02020603050405020304" pitchFamily="18" charset="0"/>
                <a:cs typeface="Times New Roman" panose="02020603050405020304" pitchFamily="18" charset="0"/>
              </a:rPr>
              <a:t> на општите познавања на студентите од теоријата на литературата во однос на книжевните (наративни) текстови и конкретно во врска со нивните способности за откривање на семантиката на ликот во </a:t>
            </a:r>
            <a:r>
              <a:rPr lang="mk-MK" dirty="0" err="1">
                <a:latin typeface="Times New Roman" panose="02020603050405020304" pitchFamily="18" charset="0"/>
                <a:cs typeface="Times New Roman" panose="02020603050405020304" pitchFamily="18" charset="0"/>
              </a:rPr>
              <a:t>книжевно-уметничкиот</a:t>
            </a:r>
            <a:r>
              <a:rPr lang="mk-MK" dirty="0">
                <a:latin typeface="Times New Roman" panose="02020603050405020304" pitchFamily="18" charset="0"/>
                <a:cs typeface="Times New Roman" panose="02020603050405020304" pitchFamily="18" charset="0"/>
              </a:rPr>
              <a:t> </a:t>
            </a:r>
            <a:r>
              <a:rPr lang="mk-MK" dirty="0" smtClean="0">
                <a:latin typeface="Times New Roman" panose="02020603050405020304" pitchFamily="18" charset="0"/>
                <a:cs typeface="Times New Roman" panose="02020603050405020304" pitchFamily="18" charset="0"/>
              </a:rPr>
              <a:t>текст;</a:t>
            </a:r>
          </a:p>
          <a:p>
            <a:pPr algn="just">
              <a:lnSpc>
                <a:spcPct val="110000"/>
              </a:lnSpc>
              <a:spcBef>
                <a:spcPts val="0"/>
              </a:spcBef>
              <a:buAutoNum type="arabicPeriod"/>
            </a:pPr>
            <a:r>
              <a:rPr lang="mk-MK" b="1" dirty="0" smtClean="0">
                <a:latin typeface="Times New Roman" panose="02020603050405020304" pitchFamily="18" charset="0"/>
                <a:cs typeface="Times New Roman" panose="02020603050405020304" pitchFamily="18" charset="0"/>
              </a:rPr>
              <a:t>Избор </a:t>
            </a:r>
            <a:r>
              <a:rPr lang="mk-MK" b="1" dirty="0">
                <a:latin typeface="Times New Roman" panose="02020603050405020304" pitchFamily="18" charset="0"/>
                <a:cs typeface="Times New Roman" panose="02020603050405020304" pitchFamily="18" charset="0"/>
              </a:rPr>
              <a:t>на </a:t>
            </a:r>
            <a:r>
              <a:rPr lang="mk-MK" b="1" dirty="0" err="1">
                <a:latin typeface="Times New Roman" panose="02020603050405020304" pitchFamily="18" charset="0"/>
                <a:cs typeface="Times New Roman" panose="02020603050405020304" pitchFamily="18" charset="0"/>
              </a:rPr>
              <a:t>студенти-учесници</a:t>
            </a:r>
            <a:r>
              <a:rPr lang="mk-MK" b="1" dirty="0">
                <a:latin typeface="Times New Roman" panose="02020603050405020304" pitchFamily="18" charset="0"/>
                <a:cs typeface="Times New Roman" panose="02020603050405020304" pitchFamily="18" charset="0"/>
              </a:rPr>
              <a:t> во </a:t>
            </a:r>
            <a:r>
              <a:rPr lang="mk-MK" b="1" dirty="0" smtClean="0">
                <a:latin typeface="Times New Roman" panose="02020603050405020304" pitchFamily="18" charset="0"/>
                <a:cs typeface="Times New Roman" panose="02020603050405020304" pitchFamily="18" charset="0"/>
              </a:rPr>
              <a:t>проектот</a:t>
            </a:r>
            <a:r>
              <a:rPr lang="mk-MK" dirty="0" smtClean="0">
                <a:latin typeface="Times New Roman" panose="02020603050405020304" pitchFamily="18" charset="0"/>
                <a:cs typeface="Times New Roman" panose="02020603050405020304" pitchFamily="18" charset="0"/>
              </a:rPr>
              <a:t>: сите </a:t>
            </a:r>
            <a:r>
              <a:rPr lang="mk-MK" dirty="0">
                <a:latin typeface="Times New Roman" panose="02020603050405020304" pitchFamily="18" charset="0"/>
                <a:cs typeface="Times New Roman" panose="02020603050405020304" pitchFamily="18" charset="0"/>
              </a:rPr>
              <a:t>студенти ќе ги направат тестовите во врска со општите познавања од теоријата на </a:t>
            </a:r>
            <a:r>
              <a:rPr lang="mk-MK" dirty="0" smtClean="0">
                <a:latin typeface="Times New Roman" panose="02020603050405020304" pitchFamily="18" charset="0"/>
                <a:cs typeface="Times New Roman" panose="02020603050405020304" pitchFamily="18" charset="0"/>
              </a:rPr>
              <a:t>литературата</a:t>
            </a:r>
            <a:r>
              <a:rPr lang="mk-MK" dirty="0">
                <a:latin typeface="Times New Roman" panose="02020603050405020304" pitchFamily="18" charset="0"/>
                <a:cs typeface="Times New Roman" panose="02020603050405020304" pitchFamily="18" charset="0"/>
              </a:rPr>
              <a:t>;</a:t>
            </a:r>
            <a:endParaRPr lang="mk-MK" dirty="0" smtClean="0">
              <a:latin typeface="Times New Roman" panose="02020603050405020304" pitchFamily="18" charset="0"/>
              <a:cs typeface="Times New Roman" panose="02020603050405020304" pitchFamily="18" charset="0"/>
            </a:endParaRPr>
          </a:p>
          <a:p>
            <a:pPr algn="just">
              <a:lnSpc>
                <a:spcPct val="110000"/>
              </a:lnSpc>
              <a:spcBef>
                <a:spcPts val="0"/>
              </a:spcBef>
              <a:buAutoNum type="arabicPeriod"/>
            </a:pPr>
            <a:r>
              <a:rPr lang="mk-MK" b="1" dirty="0" smtClean="0">
                <a:latin typeface="Times New Roman" panose="02020603050405020304" pitchFamily="18" charset="0"/>
                <a:cs typeface="Times New Roman" panose="02020603050405020304" pitchFamily="18" charset="0"/>
              </a:rPr>
              <a:t>Определување </a:t>
            </a:r>
            <a:r>
              <a:rPr lang="mk-MK" b="1" dirty="0">
                <a:latin typeface="Times New Roman" panose="02020603050405020304" pitchFamily="18" charset="0"/>
                <a:cs typeface="Times New Roman" panose="02020603050405020304" pitchFamily="18" charset="0"/>
              </a:rPr>
              <a:t>на генеричките и предметно стручните компетенции</a:t>
            </a:r>
            <a:r>
              <a:rPr lang="mk-MK" dirty="0">
                <a:latin typeface="Times New Roman" panose="02020603050405020304" pitchFamily="18" charset="0"/>
                <a:cs typeface="Times New Roman" panose="02020603050405020304" pitchFamily="18" charset="0"/>
              </a:rPr>
              <a:t> кои ќе бидат предмет на </a:t>
            </a:r>
            <a:r>
              <a:rPr lang="mk-MK" dirty="0" smtClean="0">
                <a:latin typeface="Times New Roman" panose="02020603050405020304" pitchFamily="18" charset="0"/>
                <a:cs typeface="Times New Roman" panose="02020603050405020304" pitchFamily="18" charset="0"/>
              </a:rPr>
              <a:t>истражување</a:t>
            </a:r>
            <a:r>
              <a:rPr lang="mk-MK" dirty="0">
                <a:latin typeface="Times New Roman" panose="02020603050405020304" pitchFamily="18" charset="0"/>
                <a:cs typeface="Times New Roman" panose="02020603050405020304" pitchFamily="18" charset="0"/>
              </a:rPr>
              <a:t>;</a:t>
            </a:r>
            <a:endParaRPr lang="mk-MK" dirty="0" smtClean="0">
              <a:latin typeface="Times New Roman" panose="02020603050405020304" pitchFamily="18" charset="0"/>
              <a:cs typeface="Times New Roman" panose="02020603050405020304" pitchFamily="18" charset="0"/>
            </a:endParaRPr>
          </a:p>
          <a:p>
            <a:pPr algn="just">
              <a:lnSpc>
                <a:spcPct val="110000"/>
              </a:lnSpc>
              <a:spcBef>
                <a:spcPts val="0"/>
              </a:spcBef>
              <a:buAutoNum type="arabicPeriod"/>
            </a:pPr>
            <a:r>
              <a:rPr lang="mk-MK" b="1" dirty="0" smtClean="0">
                <a:latin typeface="Times New Roman" panose="02020603050405020304" pitchFamily="18" charset="0"/>
                <a:cs typeface="Times New Roman" panose="02020603050405020304" pitchFamily="18" charset="0"/>
              </a:rPr>
              <a:t>Креирање </a:t>
            </a:r>
            <a:r>
              <a:rPr lang="mk-MK" b="1" dirty="0">
                <a:latin typeface="Times New Roman" panose="02020603050405020304" pitchFamily="18" charset="0"/>
                <a:cs typeface="Times New Roman" panose="02020603050405020304" pitchFamily="18" charset="0"/>
              </a:rPr>
              <a:t>модули на </a:t>
            </a:r>
            <a:r>
              <a:rPr lang="mk-MK" b="1" dirty="0" err="1">
                <a:latin typeface="Times New Roman" panose="02020603050405020304" pitchFamily="18" charset="0"/>
                <a:cs typeface="Times New Roman" panose="02020603050405020304" pitchFamily="18" charset="0"/>
              </a:rPr>
              <a:t>е-учење</a:t>
            </a:r>
            <a:r>
              <a:rPr lang="mk-MK" b="1" dirty="0">
                <a:latin typeface="Times New Roman" panose="02020603050405020304" pitchFamily="18" charset="0"/>
                <a:cs typeface="Times New Roman" panose="02020603050405020304" pitchFamily="18" charset="0"/>
              </a:rPr>
              <a:t> </a:t>
            </a:r>
            <a:r>
              <a:rPr lang="mk-MK" dirty="0">
                <a:latin typeface="Times New Roman" panose="02020603050405020304" pitchFamily="18" charset="0"/>
                <a:cs typeface="Times New Roman" panose="02020603050405020304" pitchFamily="18" charset="0"/>
              </a:rPr>
              <a:t>за оспособување на студентите, идни наставници за примена на методи и </a:t>
            </a:r>
            <a:r>
              <a:rPr lang="mk-MK" dirty="0" err="1">
                <a:latin typeface="Times New Roman" panose="02020603050405020304" pitchFamily="18" charset="0"/>
                <a:cs typeface="Times New Roman" panose="02020603050405020304" pitchFamily="18" charset="0"/>
              </a:rPr>
              <a:t>методички</a:t>
            </a:r>
            <a:r>
              <a:rPr lang="mk-MK" dirty="0">
                <a:latin typeface="Times New Roman" panose="02020603050405020304" pitchFamily="18" charset="0"/>
                <a:cs typeface="Times New Roman" panose="02020603050405020304" pitchFamily="18" charset="0"/>
              </a:rPr>
              <a:t> постапки со кои ќе се реализира целта на </a:t>
            </a:r>
            <a:r>
              <a:rPr lang="mk-MK" dirty="0" smtClean="0">
                <a:latin typeface="Times New Roman" panose="02020603050405020304" pitchFamily="18" charset="0"/>
                <a:cs typeface="Times New Roman" panose="02020603050405020304" pitchFamily="18" charset="0"/>
              </a:rPr>
              <a:t>проектот;</a:t>
            </a:r>
          </a:p>
          <a:p>
            <a:pPr algn="just">
              <a:lnSpc>
                <a:spcPct val="110000"/>
              </a:lnSpc>
              <a:spcBef>
                <a:spcPts val="0"/>
              </a:spcBef>
              <a:buAutoNum type="arabicPeriod"/>
            </a:pPr>
            <a:r>
              <a:rPr lang="mk-MK" b="1" dirty="0" smtClean="0">
                <a:latin typeface="Times New Roman" panose="02020603050405020304" pitchFamily="18" charset="0"/>
                <a:cs typeface="Times New Roman" panose="02020603050405020304" pitchFamily="18" charset="0"/>
              </a:rPr>
              <a:t>Упатување </a:t>
            </a:r>
            <a:r>
              <a:rPr lang="mk-MK" b="1" dirty="0">
                <a:latin typeface="Times New Roman" panose="02020603050405020304" pitchFamily="18" charset="0"/>
                <a:cs typeface="Times New Roman" panose="02020603050405020304" pitchFamily="18" charset="0"/>
              </a:rPr>
              <a:t>на </a:t>
            </a:r>
            <a:r>
              <a:rPr lang="mk-MK" b="1" dirty="0" smtClean="0">
                <a:latin typeface="Times New Roman" panose="02020603050405020304" pitchFamily="18" charset="0"/>
                <a:cs typeface="Times New Roman" panose="02020603050405020304" pitchFamily="18" charset="0"/>
              </a:rPr>
              <a:t>студентите учесници </a:t>
            </a:r>
            <a:r>
              <a:rPr lang="mk-MK" b="1" dirty="0">
                <a:latin typeface="Times New Roman" panose="02020603050405020304" pitchFamily="18" charset="0"/>
                <a:cs typeface="Times New Roman" panose="02020603050405020304" pitchFamily="18" charset="0"/>
              </a:rPr>
              <a:t>во проектот </a:t>
            </a:r>
            <a:r>
              <a:rPr lang="mk-MK" dirty="0">
                <a:latin typeface="Times New Roman" panose="02020603050405020304" pitchFamily="18" charset="0"/>
                <a:cs typeface="Times New Roman" panose="02020603050405020304" pitchFamily="18" charset="0"/>
              </a:rPr>
              <a:t>и креирање на временска рамка во која тие ќе треба да ги изработат модулите поставени на </a:t>
            </a:r>
            <a:r>
              <a:rPr lang="mk-MK" dirty="0" err="1" smtClean="0">
                <a:latin typeface="Times New Roman" panose="02020603050405020304" pitchFamily="18" charset="0"/>
                <a:cs typeface="Times New Roman" panose="02020603050405020304" pitchFamily="18" charset="0"/>
              </a:rPr>
              <a:t>е-учење</a:t>
            </a:r>
            <a:r>
              <a:rPr lang="mk-MK" dirty="0">
                <a:latin typeface="Times New Roman" panose="02020603050405020304" pitchFamily="18" charset="0"/>
                <a:cs typeface="Times New Roman" panose="02020603050405020304" pitchFamily="18" charset="0"/>
              </a:rPr>
              <a:t>;</a:t>
            </a:r>
            <a:endParaRPr lang="mk-MK" dirty="0" smtClean="0">
              <a:latin typeface="Times New Roman" panose="02020603050405020304" pitchFamily="18" charset="0"/>
              <a:cs typeface="Times New Roman" panose="02020603050405020304" pitchFamily="18" charset="0"/>
            </a:endParaRPr>
          </a:p>
          <a:p>
            <a:pPr algn="just">
              <a:lnSpc>
                <a:spcPct val="110000"/>
              </a:lnSpc>
              <a:spcBef>
                <a:spcPts val="0"/>
              </a:spcBef>
              <a:buAutoNum type="arabicPeriod"/>
            </a:pPr>
            <a:r>
              <a:rPr lang="mk-MK" b="1" dirty="0" smtClean="0">
                <a:latin typeface="Times New Roman" panose="02020603050405020304" pitchFamily="18" charset="0"/>
                <a:cs typeface="Times New Roman" panose="02020603050405020304" pitchFamily="18" charset="0"/>
              </a:rPr>
              <a:t>Определување </a:t>
            </a:r>
            <a:r>
              <a:rPr lang="mk-MK" b="1" dirty="0">
                <a:latin typeface="Times New Roman" panose="02020603050405020304" pitchFamily="18" charset="0"/>
                <a:cs typeface="Times New Roman" panose="02020603050405020304" pitchFamily="18" charset="0"/>
              </a:rPr>
              <a:t>на инструментите за </a:t>
            </a:r>
            <a:r>
              <a:rPr lang="mk-MK" b="1" dirty="0" err="1">
                <a:latin typeface="Times New Roman" panose="02020603050405020304" pitchFamily="18" charset="0"/>
                <a:cs typeface="Times New Roman" panose="02020603050405020304" pitchFamily="18" charset="0"/>
              </a:rPr>
              <a:t>евалуација</a:t>
            </a:r>
            <a:r>
              <a:rPr lang="mk-MK" dirty="0">
                <a:latin typeface="Times New Roman" panose="02020603050405020304" pitchFamily="18" charset="0"/>
                <a:cs typeface="Times New Roman" panose="02020603050405020304" pitchFamily="18" charset="0"/>
              </a:rPr>
              <a:t> на генеричките и </a:t>
            </a:r>
            <a:r>
              <a:rPr lang="mk-MK" dirty="0" err="1" smtClean="0">
                <a:latin typeface="Times New Roman" panose="02020603050405020304" pitchFamily="18" charset="0"/>
                <a:cs typeface="Times New Roman" panose="02020603050405020304" pitchFamily="18" charset="0"/>
              </a:rPr>
              <a:t>предметно-стручните</a:t>
            </a:r>
            <a:r>
              <a:rPr lang="mk-MK" dirty="0" smtClean="0">
                <a:latin typeface="Times New Roman" panose="02020603050405020304" pitchFamily="18" charset="0"/>
                <a:cs typeface="Times New Roman" panose="02020603050405020304" pitchFamily="18" charset="0"/>
              </a:rPr>
              <a:t> </a:t>
            </a:r>
            <a:r>
              <a:rPr lang="mk-MK" dirty="0">
                <a:latin typeface="Times New Roman" panose="02020603050405020304" pitchFamily="18" charset="0"/>
                <a:cs typeface="Times New Roman" panose="02020603050405020304" pitchFamily="18" charset="0"/>
              </a:rPr>
              <a:t>компетенции на </a:t>
            </a:r>
            <a:r>
              <a:rPr lang="mk-MK" dirty="0" err="1">
                <a:latin typeface="Times New Roman" panose="02020603050405020304" pitchFamily="18" charset="0"/>
                <a:cs typeface="Times New Roman" panose="02020603050405020304" pitchFamily="18" charset="0"/>
              </a:rPr>
              <a:t>изучувачите</a:t>
            </a:r>
            <a:r>
              <a:rPr lang="mk-MK" dirty="0">
                <a:latin typeface="Times New Roman" panose="02020603050405020304" pitchFamily="18" charset="0"/>
                <a:cs typeface="Times New Roman" panose="02020603050405020304" pitchFamily="18" charset="0"/>
              </a:rPr>
              <a:t> по изработката на </a:t>
            </a:r>
            <a:r>
              <a:rPr lang="mk-MK" dirty="0" smtClean="0">
                <a:latin typeface="Times New Roman" panose="02020603050405020304" pitchFamily="18" charset="0"/>
                <a:cs typeface="Times New Roman" panose="02020603050405020304" pitchFamily="18" charset="0"/>
              </a:rPr>
              <a:t>модулите</a:t>
            </a:r>
            <a:r>
              <a:rPr lang="mk-MK" dirty="0">
                <a:latin typeface="Times New Roman" panose="02020603050405020304" pitchFamily="18" charset="0"/>
                <a:cs typeface="Times New Roman" panose="02020603050405020304" pitchFamily="18" charset="0"/>
              </a:rPr>
              <a:t>;</a:t>
            </a:r>
            <a:endParaRPr lang="mk-MK" dirty="0" smtClean="0">
              <a:latin typeface="Times New Roman" panose="02020603050405020304" pitchFamily="18" charset="0"/>
              <a:cs typeface="Times New Roman" panose="02020603050405020304" pitchFamily="18" charset="0"/>
            </a:endParaRPr>
          </a:p>
          <a:p>
            <a:pPr algn="just">
              <a:lnSpc>
                <a:spcPct val="110000"/>
              </a:lnSpc>
              <a:spcBef>
                <a:spcPts val="0"/>
              </a:spcBef>
              <a:buAutoNum type="arabicPeriod"/>
            </a:pPr>
            <a:r>
              <a:rPr lang="mk-MK" b="1" dirty="0" smtClean="0">
                <a:latin typeface="Times New Roman" panose="02020603050405020304" pitchFamily="18" charset="0"/>
                <a:cs typeface="Times New Roman" panose="02020603050405020304" pitchFamily="18" charset="0"/>
              </a:rPr>
              <a:t>Издавање </a:t>
            </a:r>
            <a:r>
              <a:rPr lang="mk-MK" b="1" dirty="0">
                <a:latin typeface="Times New Roman" panose="02020603050405020304" pitchFamily="18" charset="0"/>
                <a:cs typeface="Times New Roman" panose="02020603050405020304" pitchFamily="18" charset="0"/>
              </a:rPr>
              <a:t>на книга</a:t>
            </a:r>
            <a:r>
              <a:rPr lang="mk-MK" dirty="0">
                <a:latin typeface="Times New Roman" panose="02020603050405020304" pitchFamily="18" charset="0"/>
                <a:cs typeface="Times New Roman" panose="02020603050405020304" pitchFamily="18" charset="0"/>
              </a:rPr>
              <a:t> во која ќе се опишат резултатите и искуствата од </a:t>
            </a:r>
            <a:r>
              <a:rPr lang="mk-MK" dirty="0" smtClean="0">
                <a:latin typeface="Times New Roman" panose="02020603050405020304" pitchFamily="18" charset="0"/>
                <a:cs typeface="Times New Roman" panose="02020603050405020304" pitchFamily="18" charset="0"/>
              </a:rPr>
              <a:t>истражувањето</a:t>
            </a:r>
            <a:r>
              <a:rPr lang="mk-MK" dirty="0">
                <a:latin typeface="Times New Roman" panose="02020603050405020304" pitchFamily="18" charset="0"/>
                <a:cs typeface="Times New Roman" panose="02020603050405020304" pitchFamily="18" charset="0"/>
              </a:rPr>
              <a:t>;</a:t>
            </a:r>
            <a:endParaRPr lang="mk-MK" dirty="0" smtClean="0">
              <a:latin typeface="Times New Roman" panose="02020603050405020304" pitchFamily="18" charset="0"/>
              <a:cs typeface="Times New Roman" panose="02020603050405020304" pitchFamily="18" charset="0"/>
            </a:endParaRPr>
          </a:p>
          <a:p>
            <a:pPr algn="just">
              <a:lnSpc>
                <a:spcPct val="110000"/>
              </a:lnSpc>
              <a:spcBef>
                <a:spcPts val="0"/>
              </a:spcBef>
              <a:buAutoNum type="arabicPeriod"/>
            </a:pPr>
            <a:r>
              <a:rPr lang="mk-MK" b="1" dirty="0" smtClean="0">
                <a:latin typeface="Times New Roman" panose="02020603050405020304" pitchFamily="18" charset="0"/>
                <a:cs typeface="Times New Roman" panose="02020603050405020304" pitchFamily="18" charset="0"/>
              </a:rPr>
              <a:t>Сумирање </a:t>
            </a:r>
            <a:r>
              <a:rPr lang="mk-MK" b="1" dirty="0">
                <a:latin typeface="Times New Roman" panose="02020603050405020304" pitchFamily="18" charset="0"/>
                <a:cs typeface="Times New Roman" panose="02020603050405020304" pitchFamily="18" charset="0"/>
              </a:rPr>
              <a:t>на резултатите од проектот и негова </a:t>
            </a:r>
            <a:r>
              <a:rPr lang="mk-MK" b="1" dirty="0" smtClean="0">
                <a:latin typeface="Times New Roman" panose="02020603050405020304" pitchFamily="18" charset="0"/>
                <a:cs typeface="Times New Roman" panose="02020603050405020304" pitchFamily="18" charset="0"/>
              </a:rPr>
              <a:t>дисеминација</a:t>
            </a:r>
            <a:r>
              <a:rPr lang="mk-MK"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2488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342358" cy="706964"/>
          </a:xfrm>
        </p:spPr>
        <p:txBody>
          <a:bodyPr/>
          <a:lstStyle/>
          <a:p>
            <a:pPr algn="ctr"/>
            <a:r>
              <a:rPr lang="mk-MK" dirty="0" smtClean="0">
                <a:latin typeface="Times New Roman" panose="02020603050405020304" pitchFamily="18" charset="0"/>
                <a:cs typeface="Times New Roman" panose="02020603050405020304" pitchFamily="18" charset="0"/>
              </a:rPr>
              <a:t>ВРЕМЕНСКА РАМКА</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5072" y="2603500"/>
            <a:ext cx="11838432" cy="4077716"/>
          </a:xfrm>
        </p:spPr>
        <p:txBody>
          <a:bodyPr>
            <a:normAutofit lnSpcReduction="10000"/>
          </a:bodyPr>
          <a:lstStyle/>
          <a:p>
            <a:pPr algn="just">
              <a:spcBef>
                <a:spcPts val="0"/>
              </a:spcBef>
            </a:pPr>
            <a:r>
              <a:rPr lang="mk-MK" sz="2300" dirty="0" smtClean="0">
                <a:latin typeface="Times New Roman" panose="02020603050405020304" pitchFamily="18" charset="0"/>
                <a:cs typeface="Times New Roman" panose="02020603050405020304" pitchFamily="18" charset="0"/>
              </a:rPr>
              <a:t>Активностите за реализација на проектот </a:t>
            </a:r>
            <a:r>
              <a:rPr lang="mk-MK" sz="2300" dirty="0">
                <a:latin typeface="Times New Roman" panose="02020603050405020304" pitchFamily="18" charset="0"/>
                <a:cs typeface="Times New Roman" panose="02020603050405020304" pitchFamily="18" charset="0"/>
              </a:rPr>
              <a:t>ќе бидат распределени во следнава временска рамка</a:t>
            </a:r>
            <a:r>
              <a:rPr lang="en-US" sz="2300" dirty="0">
                <a:latin typeface="Times New Roman" panose="02020603050405020304" pitchFamily="18" charset="0"/>
                <a:cs typeface="Times New Roman" panose="02020603050405020304" pitchFamily="18" charset="0"/>
              </a:rPr>
              <a:t>:</a:t>
            </a:r>
          </a:p>
          <a:p>
            <a:pPr marL="0" indent="0" algn="just">
              <a:spcBef>
                <a:spcPts val="0"/>
              </a:spcBef>
              <a:buNone/>
            </a:pPr>
            <a:r>
              <a:rPr lang="mk-MK" sz="2300" b="1" dirty="0" smtClean="0">
                <a:latin typeface="Times New Roman" panose="02020603050405020304" pitchFamily="18" charset="0"/>
                <a:cs typeface="Times New Roman" panose="02020603050405020304" pitchFamily="18" charset="0"/>
              </a:rPr>
              <a:t>	А) Месеци </a:t>
            </a:r>
            <a:r>
              <a:rPr lang="mk-MK" sz="2300" b="1" dirty="0">
                <a:latin typeface="Times New Roman" panose="02020603050405020304" pitchFamily="18" charset="0"/>
                <a:cs typeface="Times New Roman" panose="02020603050405020304" pitchFamily="18" charset="0"/>
              </a:rPr>
              <a:t>1-6</a:t>
            </a:r>
            <a:r>
              <a:rPr lang="en-US" sz="2300" b="1" dirty="0">
                <a:latin typeface="Times New Roman" panose="02020603050405020304" pitchFamily="18" charset="0"/>
                <a:cs typeface="Times New Roman" panose="02020603050405020304" pitchFamily="18" charset="0"/>
              </a:rPr>
              <a:t>:</a:t>
            </a:r>
            <a:r>
              <a:rPr lang="en-US" sz="2300" dirty="0">
                <a:latin typeface="Times New Roman" panose="02020603050405020304" pitchFamily="18" charset="0"/>
                <a:cs typeface="Times New Roman" panose="02020603050405020304" pitchFamily="18" charset="0"/>
              </a:rPr>
              <a:t> </a:t>
            </a:r>
            <a:r>
              <a:rPr lang="mk-MK" sz="2300" dirty="0">
                <a:latin typeface="Times New Roman" panose="02020603050405020304" pitchFamily="18" charset="0"/>
                <a:cs typeface="Times New Roman" panose="02020603050405020304" pitchFamily="18" charset="0"/>
              </a:rPr>
              <a:t>Разгледување на досегашните истражувања (точка 1), креирање на инструменти за </a:t>
            </a:r>
            <a:r>
              <a:rPr lang="mk-MK" sz="2300" dirty="0" err="1">
                <a:latin typeface="Times New Roman" panose="02020603050405020304" pitchFamily="18" charset="0"/>
                <a:cs typeface="Times New Roman" panose="02020603050405020304" pitchFamily="18" charset="0"/>
              </a:rPr>
              <a:t>евалуација</a:t>
            </a:r>
            <a:r>
              <a:rPr lang="mk-MK" sz="2300" dirty="0">
                <a:latin typeface="Times New Roman" panose="02020603050405020304" pitchFamily="18" charset="0"/>
                <a:cs typeface="Times New Roman" panose="02020603050405020304" pitchFamily="18" charset="0"/>
              </a:rPr>
              <a:t> на општите познавања на студентите од теоријата на литературата во однос на книжевните (наративни) текстови и конкретно во врска со нивните способности за откривање на семантиката на ликот во </a:t>
            </a:r>
            <a:r>
              <a:rPr lang="mk-MK" sz="2300" dirty="0" err="1">
                <a:latin typeface="Times New Roman" panose="02020603050405020304" pitchFamily="18" charset="0"/>
                <a:cs typeface="Times New Roman" panose="02020603050405020304" pitchFamily="18" charset="0"/>
              </a:rPr>
              <a:t>книжевно-уметничкиот</a:t>
            </a:r>
            <a:r>
              <a:rPr lang="mk-MK" sz="2300" dirty="0">
                <a:latin typeface="Times New Roman" panose="02020603050405020304" pitchFamily="18" charset="0"/>
                <a:cs typeface="Times New Roman" panose="02020603050405020304" pitchFamily="18" charset="0"/>
              </a:rPr>
              <a:t> текст. (точка 2) и избор на </a:t>
            </a:r>
            <a:r>
              <a:rPr lang="mk-MK" sz="2300" dirty="0" err="1">
                <a:latin typeface="Times New Roman" panose="02020603050405020304" pitchFamily="18" charset="0"/>
                <a:cs typeface="Times New Roman" panose="02020603050405020304" pitchFamily="18" charset="0"/>
              </a:rPr>
              <a:t>студенти-учесници</a:t>
            </a:r>
            <a:r>
              <a:rPr lang="mk-MK" sz="2300" dirty="0">
                <a:latin typeface="Times New Roman" panose="02020603050405020304" pitchFamily="18" charset="0"/>
                <a:cs typeface="Times New Roman" panose="02020603050405020304" pitchFamily="18" charset="0"/>
              </a:rPr>
              <a:t> во проектот (точка 3</a:t>
            </a:r>
            <a:r>
              <a:rPr lang="mk-MK" sz="2300" dirty="0" smtClean="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marL="0" indent="0" algn="just">
              <a:spcBef>
                <a:spcPts val="0"/>
              </a:spcBef>
              <a:buNone/>
            </a:pPr>
            <a:r>
              <a:rPr lang="mk-MK" sz="2300" b="1" dirty="0" smtClean="0">
                <a:latin typeface="Times New Roman" panose="02020603050405020304" pitchFamily="18" charset="0"/>
                <a:cs typeface="Times New Roman" panose="02020603050405020304" pitchFamily="18" charset="0"/>
              </a:rPr>
              <a:t>	Б) Месеци </a:t>
            </a:r>
            <a:r>
              <a:rPr lang="mk-MK" sz="2300" b="1" dirty="0">
                <a:latin typeface="Times New Roman" panose="02020603050405020304" pitchFamily="18" charset="0"/>
                <a:cs typeface="Times New Roman" panose="02020603050405020304" pitchFamily="18" charset="0"/>
              </a:rPr>
              <a:t>7-12</a:t>
            </a:r>
            <a:r>
              <a:rPr lang="en-US" sz="2300" b="1" dirty="0">
                <a:latin typeface="Times New Roman" panose="02020603050405020304" pitchFamily="18" charset="0"/>
                <a:cs typeface="Times New Roman" panose="02020603050405020304" pitchFamily="18" charset="0"/>
              </a:rPr>
              <a:t>:</a:t>
            </a:r>
            <a:r>
              <a:rPr lang="en-US" sz="2300" dirty="0">
                <a:latin typeface="Times New Roman" panose="02020603050405020304" pitchFamily="18" charset="0"/>
                <a:cs typeface="Times New Roman" panose="02020603050405020304" pitchFamily="18" charset="0"/>
              </a:rPr>
              <a:t> </a:t>
            </a:r>
            <a:r>
              <a:rPr lang="mk-MK" sz="2300" dirty="0">
                <a:latin typeface="Times New Roman" panose="02020603050405020304" pitchFamily="18" charset="0"/>
                <a:cs typeface="Times New Roman" panose="02020603050405020304" pitchFamily="18" charset="0"/>
              </a:rPr>
              <a:t>Определување на генеричките и </a:t>
            </a:r>
            <a:r>
              <a:rPr lang="mk-MK" sz="2300" dirty="0" err="1" smtClean="0">
                <a:latin typeface="Times New Roman" panose="02020603050405020304" pitchFamily="18" charset="0"/>
                <a:cs typeface="Times New Roman" panose="02020603050405020304" pitchFamily="18" charset="0"/>
              </a:rPr>
              <a:t>предметно-стручните</a:t>
            </a:r>
            <a:r>
              <a:rPr lang="mk-MK" sz="2300" dirty="0" smtClean="0">
                <a:latin typeface="Times New Roman" panose="02020603050405020304" pitchFamily="18" charset="0"/>
                <a:cs typeface="Times New Roman" panose="02020603050405020304" pitchFamily="18" charset="0"/>
              </a:rPr>
              <a:t> </a:t>
            </a:r>
            <a:r>
              <a:rPr lang="mk-MK" sz="2300" dirty="0">
                <a:latin typeface="Times New Roman" panose="02020603050405020304" pitchFamily="18" charset="0"/>
                <a:cs typeface="Times New Roman" panose="02020603050405020304" pitchFamily="18" charset="0"/>
              </a:rPr>
              <a:t>компетенции на </a:t>
            </a:r>
            <a:r>
              <a:rPr lang="mk-MK" sz="2300" dirty="0" err="1">
                <a:latin typeface="Times New Roman" panose="02020603050405020304" pitchFamily="18" charset="0"/>
                <a:cs typeface="Times New Roman" panose="02020603050405020304" pitchFamily="18" charset="0"/>
              </a:rPr>
              <a:t>изучувачите</a:t>
            </a:r>
            <a:r>
              <a:rPr lang="mk-MK" sz="2300" dirty="0">
                <a:latin typeface="Times New Roman" panose="02020603050405020304" pitchFamily="18" charset="0"/>
                <a:cs typeface="Times New Roman" panose="02020603050405020304" pitchFamily="18" charset="0"/>
              </a:rPr>
              <a:t> (точка 4) и креирање модули на </a:t>
            </a:r>
            <a:r>
              <a:rPr lang="mk-MK" sz="2300" dirty="0" err="1">
                <a:latin typeface="Times New Roman" panose="02020603050405020304" pitchFamily="18" charset="0"/>
                <a:cs typeface="Times New Roman" panose="02020603050405020304" pitchFamily="18" charset="0"/>
              </a:rPr>
              <a:t>е-учење</a:t>
            </a:r>
            <a:r>
              <a:rPr lang="mk-MK" sz="2300" dirty="0">
                <a:latin typeface="Times New Roman" panose="02020603050405020304" pitchFamily="18" charset="0"/>
                <a:cs typeface="Times New Roman" panose="02020603050405020304" pitchFamily="18" charset="0"/>
              </a:rPr>
              <a:t> (точка 5</a:t>
            </a:r>
            <a:r>
              <a:rPr lang="mk-MK" sz="2300" dirty="0" smtClean="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marL="0" indent="0" algn="just">
              <a:spcBef>
                <a:spcPts val="0"/>
              </a:spcBef>
              <a:buNone/>
            </a:pPr>
            <a:r>
              <a:rPr lang="mk-MK" sz="2300" b="1" dirty="0" smtClean="0">
                <a:latin typeface="Times New Roman" panose="02020603050405020304" pitchFamily="18" charset="0"/>
                <a:cs typeface="Times New Roman" panose="02020603050405020304" pitchFamily="18" charset="0"/>
              </a:rPr>
              <a:t>	В) Месеци </a:t>
            </a:r>
            <a:r>
              <a:rPr lang="mk-MK" sz="2300" b="1" dirty="0">
                <a:latin typeface="Times New Roman" panose="02020603050405020304" pitchFamily="18" charset="0"/>
                <a:cs typeface="Times New Roman" panose="02020603050405020304" pitchFamily="18" charset="0"/>
              </a:rPr>
              <a:t>13-18</a:t>
            </a:r>
            <a:r>
              <a:rPr lang="en-US" sz="2300" b="1" dirty="0">
                <a:latin typeface="Times New Roman" panose="02020603050405020304" pitchFamily="18" charset="0"/>
                <a:cs typeface="Times New Roman" panose="02020603050405020304" pitchFamily="18" charset="0"/>
              </a:rPr>
              <a:t>:</a:t>
            </a:r>
            <a:r>
              <a:rPr lang="en-US" sz="2300" dirty="0">
                <a:latin typeface="Times New Roman" panose="02020603050405020304" pitchFamily="18" charset="0"/>
                <a:cs typeface="Times New Roman" panose="02020603050405020304" pitchFamily="18" charset="0"/>
              </a:rPr>
              <a:t> </a:t>
            </a:r>
            <a:r>
              <a:rPr lang="mk-MK" sz="2300" dirty="0">
                <a:latin typeface="Times New Roman" panose="02020603050405020304" pitchFamily="18" charset="0"/>
                <a:cs typeface="Times New Roman" panose="02020603050405020304" pitchFamily="18" charset="0"/>
              </a:rPr>
              <a:t>Изработка на модулите на </a:t>
            </a:r>
            <a:r>
              <a:rPr lang="mk-MK" sz="2300" dirty="0" err="1">
                <a:latin typeface="Times New Roman" panose="02020603050405020304" pitchFamily="18" charset="0"/>
                <a:cs typeface="Times New Roman" panose="02020603050405020304" pitchFamily="18" charset="0"/>
              </a:rPr>
              <a:t>е-учење</a:t>
            </a:r>
            <a:r>
              <a:rPr lang="mk-MK" sz="2300" dirty="0">
                <a:latin typeface="Times New Roman" panose="02020603050405020304" pitchFamily="18" charset="0"/>
                <a:cs typeface="Times New Roman" panose="02020603050405020304" pitchFamily="18" charset="0"/>
              </a:rPr>
              <a:t> од страна на студентите (точка 6) и определување на инструменти за нивна </a:t>
            </a:r>
            <a:r>
              <a:rPr lang="mk-MK" sz="2300" dirty="0" err="1">
                <a:latin typeface="Times New Roman" panose="02020603050405020304" pitchFamily="18" charset="0"/>
                <a:cs typeface="Times New Roman" panose="02020603050405020304" pitchFamily="18" charset="0"/>
              </a:rPr>
              <a:t>евалуација</a:t>
            </a:r>
            <a:r>
              <a:rPr lang="mk-MK" sz="2300" dirty="0">
                <a:latin typeface="Times New Roman" panose="02020603050405020304" pitchFamily="18" charset="0"/>
                <a:cs typeface="Times New Roman" panose="02020603050405020304" pitchFamily="18" charset="0"/>
              </a:rPr>
              <a:t> (точка 7</a:t>
            </a:r>
            <a:r>
              <a:rPr lang="mk-MK" sz="2300" dirty="0" smtClean="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marL="0" indent="0" algn="just">
              <a:spcBef>
                <a:spcPts val="0"/>
              </a:spcBef>
              <a:buNone/>
            </a:pPr>
            <a:r>
              <a:rPr lang="mk-MK" sz="2300" b="1" dirty="0" smtClean="0">
                <a:latin typeface="Times New Roman" panose="02020603050405020304" pitchFamily="18" charset="0"/>
                <a:cs typeface="Times New Roman" panose="02020603050405020304" pitchFamily="18" charset="0"/>
              </a:rPr>
              <a:t>	Г) Месеци </a:t>
            </a:r>
            <a:r>
              <a:rPr lang="mk-MK" sz="2300" b="1" dirty="0">
                <a:latin typeface="Times New Roman" panose="02020603050405020304" pitchFamily="18" charset="0"/>
                <a:cs typeface="Times New Roman" panose="02020603050405020304" pitchFamily="18" charset="0"/>
              </a:rPr>
              <a:t>19-24</a:t>
            </a:r>
            <a:r>
              <a:rPr lang="en-US" sz="2300" b="1" dirty="0">
                <a:latin typeface="Times New Roman" panose="02020603050405020304" pitchFamily="18" charset="0"/>
                <a:cs typeface="Times New Roman" panose="02020603050405020304" pitchFamily="18" charset="0"/>
              </a:rPr>
              <a:t>:</a:t>
            </a:r>
            <a:r>
              <a:rPr lang="en-US" sz="2300" dirty="0">
                <a:latin typeface="Times New Roman" panose="02020603050405020304" pitchFamily="18" charset="0"/>
                <a:cs typeface="Times New Roman" panose="02020603050405020304" pitchFamily="18" charset="0"/>
              </a:rPr>
              <a:t> </a:t>
            </a:r>
            <a:r>
              <a:rPr lang="mk-MK" sz="2300" dirty="0">
                <a:latin typeface="Times New Roman" panose="02020603050405020304" pitchFamily="18" charset="0"/>
                <a:cs typeface="Times New Roman" panose="02020603050405020304" pitchFamily="18" charset="0"/>
              </a:rPr>
              <a:t>Издавање на книга (точка 8) и </a:t>
            </a:r>
            <a:r>
              <a:rPr lang="mk-MK" sz="2300" dirty="0" smtClean="0">
                <a:latin typeface="Times New Roman" panose="02020603050405020304" pitchFamily="18" charset="0"/>
                <a:cs typeface="Times New Roman" panose="02020603050405020304" pitchFamily="18" charset="0"/>
              </a:rPr>
              <a:t>организирање </a:t>
            </a:r>
            <a:r>
              <a:rPr lang="mk-MK" sz="2300" dirty="0">
                <a:latin typeface="Times New Roman" panose="02020603050405020304" pitchFamily="18" charset="0"/>
                <a:cs typeface="Times New Roman" panose="02020603050405020304" pitchFamily="18" charset="0"/>
              </a:rPr>
              <a:t>на собир (точка 9).</a:t>
            </a:r>
            <a:endParaRPr lang="en-US" sz="23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979983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513046" cy="706964"/>
          </a:xfrm>
        </p:spPr>
        <p:txBody>
          <a:bodyPr/>
          <a:lstStyle/>
          <a:p>
            <a:pPr algn="ctr"/>
            <a:r>
              <a:rPr lang="mk-MK" dirty="0" smtClean="0">
                <a:latin typeface="Times New Roman" panose="02020603050405020304" pitchFamily="18" charset="0"/>
                <a:cs typeface="Times New Roman" panose="02020603050405020304" pitchFamily="18" charset="0"/>
              </a:rPr>
              <a:t>ОЧЕКУВАНИ РЕЗУЛТАТИ</a:t>
            </a:r>
            <a:br>
              <a:rPr lang="mk-MK" dirty="0" smtClean="0">
                <a:latin typeface="Times New Roman" panose="02020603050405020304" pitchFamily="18" charset="0"/>
                <a:cs typeface="Times New Roman" panose="02020603050405020304" pitchFamily="18" charset="0"/>
              </a:rPr>
            </a:br>
            <a:r>
              <a:rPr lang="mk-MK" dirty="0" smtClean="0">
                <a:latin typeface="Times New Roman" panose="02020603050405020304" pitchFamily="18" charset="0"/>
                <a:cs typeface="Times New Roman" panose="02020603050405020304" pitchFamily="18" charset="0"/>
              </a:rPr>
              <a:t>И НИВНА ПРИМЕНА</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8496" y="2706624"/>
            <a:ext cx="11911584" cy="4151376"/>
          </a:xfrm>
        </p:spPr>
        <p:txBody>
          <a:bodyPr>
            <a:normAutofit/>
          </a:bodyPr>
          <a:lstStyle/>
          <a:p>
            <a:pPr algn="just">
              <a:spcBef>
                <a:spcPts val="0"/>
              </a:spcBef>
            </a:pPr>
            <a:r>
              <a:rPr lang="mk-MK" sz="2300" dirty="0" smtClean="0">
                <a:latin typeface="Times New Roman" panose="02020603050405020304" pitchFamily="18" charset="0"/>
                <a:cs typeface="Times New Roman" panose="02020603050405020304" pitchFamily="18" charset="0"/>
              </a:rPr>
              <a:t>Изработка </a:t>
            </a:r>
            <a:r>
              <a:rPr lang="mk-MK" sz="2300" dirty="0">
                <a:latin typeface="Times New Roman" panose="02020603050405020304" pitchFamily="18" charset="0"/>
                <a:cs typeface="Times New Roman" panose="02020603050405020304" pitchFamily="18" charset="0"/>
              </a:rPr>
              <a:t>на студија за функцијата на </a:t>
            </a:r>
            <a:r>
              <a:rPr lang="mk-MK" sz="2300" dirty="0" err="1">
                <a:latin typeface="Times New Roman" panose="02020603050405020304" pitchFamily="18" charset="0"/>
                <a:cs typeface="Times New Roman" panose="02020603050405020304" pitchFamily="18" charset="0"/>
              </a:rPr>
              <a:t>литературологијата</a:t>
            </a:r>
            <a:r>
              <a:rPr lang="mk-MK" sz="2300" dirty="0">
                <a:latin typeface="Times New Roman" panose="02020603050405020304" pitchFamily="18" charset="0"/>
                <a:cs typeface="Times New Roman" panose="02020603050405020304" pitchFamily="18" charset="0"/>
              </a:rPr>
              <a:t> и </a:t>
            </a:r>
            <a:r>
              <a:rPr lang="mk-MK" sz="2300" dirty="0" err="1">
                <a:latin typeface="Times New Roman" panose="02020603050405020304" pitchFamily="18" charset="0"/>
                <a:cs typeface="Times New Roman" panose="02020603050405020304" pitchFamily="18" charset="0"/>
              </a:rPr>
              <a:t>културологијата</a:t>
            </a:r>
            <a:r>
              <a:rPr lang="mk-MK" sz="2300" dirty="0">
                <a:latin typeface="Times New Roman" panose="02020603050405020304" pitchFamily="18" charset="0"/>
                <a:cs typeface="Times New Roman" panose="02020603050405020304" pitchFamily="18" charset="0"/>
              </a:rPr>
              <a:t> како важни компоненти во образованието на студентите на филолошките факултети и нивната улога во високото образование како основа за создавање функционални </a:t>
            </a:r>
            <a:r>
              <a:rPr lang="mk-MK" sz="2300" dirty="0" err="1">
                <a:latin typeface="Times New Roman" panose="02020603050405020304" pitchFamily="18" charset="0"/>
                <a:cs typeface="Times New Roman" panose="02020603050405020304" pitchFamily="18" charset="0"/>
              </a:rPr>
              <a:t>методички</a:t>
            </a:r>
            <a:r>
              <a:rPr lang="mk-MK" sz="2300" dirty="0">
                <a:latin typeface="Times New Roman" panose="02020603050405020304" pitchFamily="18" charset="0"/>
                <a:cs typeface="Times New Roman" panose="02020603050405020304" pitchFamily="18" charset="0"/>
              </a:rPr>
              <a:t> постапки за остварување на генеричките и особено </a:t>
            </a:r>
            <a:r>
              <a:rPr lang="mk-MK" sz="2300" dirty="0" err="1" smtClean="0">
                <a:latin typeface="Times New Roman" panose="02020603050405020304" pitchFamily="18" charset="0"/>
                <a:cs typeface="Times New Roman" panose="02020603050405020304" pitchFamily="18" charset="0"/>
              </a:rPr>
              <a:t>предметно-специфичните</a:t>
            </a:r>
            <a:r>
              <a:rPr lang="mk-MK" sz="2300" dirty="0" smtClean="0">
                <a:latin typeface="Times New Roman" panose="02020603050405020304" pitchFamily="18" charset="0"/>
                <a:cs typeface="Times New Roman" panose="02020603050405020304" pitchFamily="18" charset="0"/>
              </a:rPr>
              <a:t> </a:t>
            </a:r>
            <a:r>
              <a:rPr lang="mk-MK" sz="2300" dirty="0">
                <a:latin typeface="Times New Roman" panose="02020603050405020304" pitchFamily="18" charset="0"/>
                <a:cs typeface="Times New Roman" panose="02020603050405020304" pitchFamily="18" charset="0"/>
              </a:rPr>
              <a:t>компетенции на </a:t>
            </a:r>
            <a:r>
              <a:rPr lang="mk-MK" sz="2300" dirty="0" err="1" smtClean="0">
                <a:latin typeface="Times New Roman" panose="02020603050405020304" pitchFamily="18" charset="0"/>
                <a:cs typeface="Times New Roman" panose="02020603050405020304" pitchFamily="18" charset="0"/>
              </a:rPr>
              <a:t>судентите</a:t>
            </a:r>
            <a:r>
              <a:rPr lang="mk-MK" sz="2300" dirty="0" smtClean="0">
                <a:latin typeface="Times New Roman" panose="02020603050405020304" pitchFamily="18" charset="0"/>
                <a:cs typeface="Times New Roman" panose="02020603050405020304" pitchFamily="18" charset="0"/>
              </a:rPr>
              <a:t> </a:t>
            </a:r>
            <a:r>
              <a:rPr lang="mk-MK" sz="2300" dirty="0">
                <a:latin typeface="Times New Roman" panose="02020603050405020304" pitchFamily="18" charset="0"/>
                <a:cs typeface="Times New Roman" panose="02020603050405020304" pitchFamily="18" charset="0"/>
              </a:rPr>
              <a:t>идни наставници по предметот Македонски јазик и </a:t>
            </a:r>
            <a:r>
              <a:rPr lang="mk-MK" sz="2300" dirty="0" smtClean="0">
                <a:latin typeface="Times New Roman" panose="02020603050405020304" pitchFamily="18" charset="0"/>
                <a:cs typeface="Times New Roman" panose="02020603050405020304" pitchFamily="18" charset="0"/>
              </a:rPr>
              <a:t>литература;</a:t>
            </a:r>
          </a:p>
          <a:p>
            <a:pPr algn="just">
              <a:spcBef>
                <a:spcPts val="0"/>
              </a:spcBef>
            </a:pPr>
            <a:r>
              <a:rPr lang="mk-MK" sz="2300" dirty="0" smtClean="0">
                <a:latin typeface="Times New Roman" panose="02020603050405020304" pitchFamily="18" charset="0"/>
                <a:cs typeface="Times New Roman" panose="02020603050405020304" pitchFamily="18" charset="0"/>
              </a:rPr>
              <a:t>Изработка </a:t>
            </a:r>
            <a:r>
              <a:rPr lang="mk-MK" sz="2300" dirty="0">
                <a:latin typeface="Times New Roman" panose="02020603050405020304" pitchFamily="18" charset="0"/>
                <a:cs typeface="Times New Roman" panose="02020603050405020304" pitchFamily="18" charset="0"/>
              </a:rPr>
              <a:t>на неколку вида тестови за оценување на теориските и </a:t>
            </a:r>
            <a:r>
              <a:rPr lang="mk-MK" sz="2300" dirty="0" err="1">
                <a:latin typeface="Times New Roman" panose="02020603050405020304" pitchFamily="18" charset="0"/>
                <a:cs typeface="Times New Roman" panose="02020603050405020304" pitchFamily="18" charset="0"/>
              </a:rPr>
              <a:t>културолошките</a:t>
            </a:r>
            <a:r>
              <a:rPr lang="mk-MK" sz="2300" dirty="0">
                <a:latin typeface="Times New Roman" panose="02020603050405020304" pitchFamily="18" charset="0"/>
                <a:cs typeface="Times New Roman" panose="02020603050405020304" pitchFamily="18" charset="0"/>
              </a:rPr>
              <a:t> компетенции на </a:t>
            </a:r>
            <a:r>
              <a:rPr lang="mk-MK" sz="2300" dirty="0" smtClean="0">
                <a:latin typeface="Times New Roman" panose="02020603050405020304" pitchFamily="18" charset="0"/>
                <a:cs typeface="Times New Roman" panose="02020603050405020304" pitchFamily="18" charset="0"/>
              </a:rPr>
              <a:t>студентите </a:t>
            </a:r>
            <a:r>
              <a:rPr lang="mk-MK" sz="2300" dirty="0">
                <a:latin typeface="Times New Roman" panose="02020603050405020304" pitchFamily="18" charset="0"/>
                <a:cs typeface="Times New Roman" panose="02020603050405020304" pitchFamily="18" charset="0"/>
              </a:rPr>
              <a:t>идни </a:t>
            </a:r>
            <a:r>
              <a:rPr lang="mk-MK" sz="2300" dirty="0" smtClean="0">
                <a:latin typeface="Times New Roman" panose="02020603050405020304" pitchFamily="18" charset="0"/>
                <a:cs typeface="Times New Roman" panose="02020603050405020304" pitchFamily="18" charset="0"/>
              </a:rPr>
              <a:t>наставници;</a:t>
            </a:r>
            <a:endParaRPr lang="mk-MK" sz="2300" dirty="0">
              <a:latin typeface="Times New Roman" panose="02020603050405020304" pitchFamily="18" charset="0"/>
              <a:cs typeface="Times New Roman" panose="02020603050405020304" pitchFamily="18" charset="0"/>
            </a:endParaRPr>
          </a:p>
          <a:p>
            <a:pPr algn="just">
              <a:spcBef>
                <a:spcPts val="0"/>
              </a:spcBef>
            </a:pPr>
            <a:r>
              <a:rPr lang="mk-MK" sz="2300" dirty="0" smtClean="0">
                <a:latin typeface="Times New Roman" panose="02020603050405020304" pitchFamily="18" charset="0"/>
                <a:cs typeface="Times New Roman" panose="02020603050405020304" pitchFamily="18" charset="0"/>
              </a:rPr>
              <a:t>Оспособување </a:t>
            </a:r>
            <a:r>
              <a:rPr lang="mk-MK" sz="2300" dirty="0">
                <a:latin typeface="Times New Roman" panose="02020603050405020304" pitchFamily="18" charset="0"/>
                <a:cs typeface="Times New Roman" panose="02020603050405020304" pitchFamily="18" charset="0"/>
              </a:rPr>
              <a:t>на </a:t>
            </a:r>
            <a:r>
              <a:rPr lang="mk-MK" sz="2300" dirty="0" smtClean="0">
                <a:latin typeface="Times New Roman" panose="02020603050405020304" pitchFamily="18" charset="0"/>
                <a:cs typeface="Times New Roman" panose="02020603050405020304" pitchFamily="18" charset="0"/>
              </a:rPr>
              <a:t>студентите </a:t>
            </a:r>
            <a:r>
              <a:rPr lang="mk-MK" sz="2300" dirty="0">
                <a:latin typeface="Times New Roman" panose="02020603050405020304" pitchFamily="18" charset="0"/>
                <a:cs typeface="Times New Roman" panose="02020603050405020304" pitchFamily="18" charset="0"/>
              </a:rPr>
              <a:t>идни наставници за изработка на модули за учење, избор и примена на современите методи и </a:t>
            </a:r>
            <a:r>
              <a:rPr lang="mk-MK" sz="2300" dirty="0" err="1">
                <a:latin typeface="Times New Roman" panose="02020603050405020304" pitchFamily="18" charset="0"/>
                <a:cs typeface="Times New Roman" panose="02020603050405020304" pitchFamily="18" charset="0"/>
              </a:rPr>
              <a:t>методички</a:t>
            </a:r>
            <a:r>
              <a:rPr lang="mk-MK" sz="2300" dirty="0">
                <a:latin typeface="Times New Roman" panose="02020603050405020304" pitchFamily="18" charset="0"/>
                <a:cs typeface="Times New Roman" panose="02020603050405020304" pitchFamily="18" charset="0"/>
              </a:rPr>
              <a:t> </a:t>
            </a:r>
            <a:r>
              <a:rPr lang="mk-MK" sz="2300" dirty="0" smtClean="0">
                <a:latin typeface="Times New Roman" panose="02020603050405020304" pitchFamily="18" charset="0"/>
                <a:cs typeface="Times New Roman" panose="02020603050405020304" pitchFamily="18" charset="0"/>
              </a:rPr>
              <a:t>постапки;</a:t>
            </a:r>
          </a:p>
          <a:p>
            <a:pPr algn="just">
              <a:spcBef>
                <a:spcPts val="0"/>
              </a:spcBef>
            </a:pPr>
            <a:r>
              <a:rPr lang="mk-MK" sz="2300" dirty="0" smtClean="0">
                <a:latin typeface="Times New Roman" panose="02020603050405020304" pitchFamily="18" charset="0"/>
                <a:cs typeface="Times New Roman" panose="02020603050405020304" pitchFamily="18" charset="0"/>
              </a:rPr>
              <a:t>Издавање </a:t>
            </a:r>
            <a:r>
              <a:rPr lang="mk-MK" sz="2300" dirty="0">
                <a:latin typeface="Times New Roman" panose="02020603050405020304" pitchFamily="18" charset="0"/>
                <a:cs typeface="Times New Roman" panose="02020603050405020304" pitchFamily="18" charset="0"/>
              </a:rPr>
              <a:t>книга во која ќе бидат изнесени сите искуства и резултати од истражувањето</a:t>
            </a:r>
            <a:r>
              <a:rPr lang="mk-MK" sz="2300" dirty="0" smtClean="0">
                <a:latin typeface="Times New Roman" panose="02020603050405020304" pitchFamily="18" charset="0"/>
                <a:cs typeface="Times New Roman" panose="02020603050405020304" pitchFamily="18" charset="0"/>
              </a:rPr>
              <a:t>.</a:t>
            </a:r>
            <a:endParaRPr lang="mk-MK" sz="2300" dirty="0">
              <a:latin typeface="Times New Roman" panose="02020603050405020304" pitchFamily="18" charset="0"/>
              <a:cs typeface="Times New Roman" panose="02020603050405020304" pitchFamily="18" charset="0"/>
            </a:endParaRPr>
          </a:p>
          <a:p>
            <a:pPr>
              <a:buFontTx/>
              <a:buChar char="-"/>
            </a:pPr>
            <a:endParaRPr lang="en-US" dirty="0"/>
          </a:p>
        </p:txBody>
      </p:sp>
    </p:spTree>
    <p:extLst>
      <p:ext uri="{BB962C8B-B14F-4D97-AF65-F5344CB8AC3E}">
        <p14:creationId xmlns:p14="http://schemas.microsoft.com/office/powerpoint/2010/main" val="29268724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75</TotalTime>
  <Words>836</Words>
  <Application>Microsoft Office PowerPoint</Application>
  <PresentationFormat>Widescreen</PresentationFormat>
  <Paragraphs>51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Times New Roman</vt:lpstr>
      <vt:lpstr>Wingdings 3</vt:lpstr>
      <vt:lpstr>Ion Boardroom</vt:lpstr>
      <vt:lpstr>ЛИТЕРАТУРОЛОШКИТЕ И КУЛТУРОЛОШКИТЕ ИСТРАЖУВАЊА И НИВНАТА ФУНКЦИЈА ВО ОСПОСОБУВАЊЕТО НА СТУДЕНТИТЕ ИДНИ НАСТАВНИЦИ</vt:lpstr>
      <vt:lpstr>АПСТРАКТ</vt:lpstr>
      <vt:lpstr>ВОВЕД</vt:lpstr>
      <vt:lpstr>ЦЕЛИ НА ПРОЕКТОТ</vt:lpstr>
      <vt:lpstr>ИСПИТАНИЦИ</vt:lpstr>
      <vt:lpstr>РЕАЛИЗАЦИЈА НА ПРОЕКТОТ</vt:lpstr>
      <vt:lpstr>ВРЕМЕНСКА РАМКА</vt:lpstr>
      <vt:lpstr>ОЧЕКУВАНИ РЕЗУЛТАТИ И НИВНА ПРИМЕНА</vt:lpstr>
    </vt:vector>
  </TitlesOfParts>
  <Company>UGD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ЛИТЕРАТУРОЛОШКИТЕ И КУЛТУРОЛОШКИТЕ ИСТРАЖУВАЊА И НИВНАТА ФУНКЦИЈА ВО ОСПОСОБУВАЊЕТО НА СТУДЕНТИТЕ ИДНИ НАСТАВНИЦИ </dc:title>
  <dc:creator>Ranko Mladenoski</dc:creator>
  <cp:lastModifiedBy>Ranko Mladenoski</cp:lastModifiedBy>
  <cp:revision>19</cp:revision>
  <dcterms:created xsi:type="dcterms:W3CDTF">2016-04-29T07:27:18Z</dcterms:created>
  <dcterms:modified xsi:type="dcterms:W3CDTF">2016-04-29T08:42:56Z</dcterms:modified>
</cp:coreProperties>
</file>