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68" r:id="rId5"/>
    <p:sldId id="269" r:id="rId6"/>
    <p:sldId id="259" r:id="rId7"/>
    <p:sldId id="260" r:id="rId8"/>
    <p:sldId id="261" r:id="rId9"/>
    <p:sldId id="262" r:id="rId10"/>
    <p:sldId id="263" r:id="rId11"/>
    <p:sldId id="270" r:id="rId12"/>
    <p:sldId id="264" r:id="rId13"/>
    <p:sldId id="271" r:id="rId14"/>
    <p:sldId id="265" r:id="rId15"/>
    <p:sldId id="273" r:id="rId16"/>
    <p:sldId id="274" r:id="rId17"/>
    <p:sldId id="266" r:id="rId18"/>
    <p:sldId id="267" r:id="rId19"/>
    <p:sldId id="272" r:id="rId20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6660-1378-429B-AABF-BF6D9B0F1637}" type="datetimeFigureOut">
              <a:rPr lang="mk-MK" smtClean="0"/>
              <a:pPr/>
              <a:t>24.08.2011</a:t>
            </a:fld>
            <a:endParaRPr lang="mk-MK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FC98BDA-8734-49D8-8D71-5706A30A92BB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6660-1378-429B-AABF-BF6D9B0F1637}" type="datetimeFigureOut">
              <a:rPr lang="mk-MK" smtClean="0"/>
              <a:pPr/>
              <a:t>24.08.2011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8BDA-8734-49D8-8D71-5706A30A92B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6660-1378-429B-AABF-BF6D9B0F1637}" type="datetimeFigureOut">
              <a:rPr lang="mk-MK" smtClean="0"/>
              <a:pPr/>
              <a:t>24.08.2011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8BDA-8734-49D8-8D71-5706A30A92B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6660-1378-429B-AABF-BF6D9B0F1637}" type="datetimeFigureOut">
              <a:rPr lang="mk-MK" smtClean="0"/>
              <a:pPr/>
              <a:t>24.08.2011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8BDA-8734-49D8-8D71-5706A30A92BB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6660-1378-429B-AABF-BF6D9B0F1637}" type="datetimeFigureOut">
              <a:rPr lang="mk-MK" smtClean="0"/>
              <a:pPr/>
              <a:t>24.08.2011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mk-MK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FC98BDA-8734-49D8-8D71-5706A30A92B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6660-1378-429B-AABF-BF6D9B0F1637}" type="datetimeFigureOut">
              <a:rPr lang="mk-MK" smtClean="0"/>
              <a:pPr/>
              <a:t>24.08.2011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8BDA-8734-49D8-8D71-5706A30A92BB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6660-1378-429B-AABF-BF6D9B0F1637}" type="datetimeFigureOut">
              <a:rPr lang="mk-MK" smtClean="0"/>
              <a:pPr/>
              <a:t>24.08.2011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8BDA-8734-49D8-8D71-5706A30A92BB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6660-1378-429B-AABF-BF6D9B0F1637}" type="datetimeFigureOut">
              <a:rPr lang="mk-MK" smtClean="0"/>
              <a:pPr/>
              <a:t>24.08.2011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8BDA-8734-49D8-8D71-5706A30A92B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6660-1378-429B-AABF-BF6D9B0F1637}" type="datetimeFigureOut">
              <a:rPr lang="mk-MK" smtClean="0"/>
              <a:pPr/>
              <a:t>24.08.2011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8BDA-8734-49D8-8D71-5706A30A92BB}" type="slidenum">
              <a:rPr lang="mk-MK" smtClean="0"/>
              <a:pPr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6660-1378-429B-AABF-BF6D9B0F1637}" type="datetimeFigureOut">
              <a:rPr lang="mk-MK" smtClean="0"/>
              <a:pPr/>
              <a:t>24.08.2011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98BDA-8734-49D8-8D71-5706A30A92BB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6660-1378-429B-AABF-BF6D9B0F1637}" type="datetimeFigureOut">
              <a:rPr lang="mk-MK" smtClean="0"/>
              <a:pPr/>
              <a:t>24.08.2011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FC98BDA-8734-49D8-8D71-5706A30A92BB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0C96660-1378-429B-AABF-BF6D9B0F1637}" type="datetimeFigureOut">
              <a:rPr lang="mk-MK" smtClean="0"/>
              <a:pPr/>
              <a:t>24.08.2011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mk-MK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FC98BDA-8734-49D8-8D71-5706A30A92BB}" type="slidenum">
              <a:rPr lang="mk-MK" smtClean="0"/>
              <a:pPr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mk-MK" sz="2800" dirty="0" smtClean="0"/>
              <a:t>Д-р Виолета Николовска</a:t>
            </a:r>
            <a:endParaRPr lang="mk-MK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i="1" dirty="0" smtClean="0"/>
              <a:t>ОПШТА ЛИНГВИСТИКА</a:t>
            </a:r>
            <a:endParaRPr lang="mk-MK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Американски структурализам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mk-MK" dirty="0" err="1" smtClean="0"/>
              <a:t>Сапир</a:t>
            </a:r>
            <a:r>
              <a:rPr lang="mk-MK" dirty="0" smtClean="0"/>
              <a:t>: Јазични модели – шеми на организација на јазикот, психолошки и ја регулираат јазичната пракса</a:t>
            </a:r>
          </a:p>
          <a:p>
            <a:pPr algn="just"/>
            <a:r>
              <a:rPr lang="mk-MK" dirty="0" smtClean="0"/>
              <a:t>- дефиниција на фонемата според теоријата на модели и според нејзината дистрибуција</a:t>
            </a:r>
          </a:p>
          <a:p>
            <a:pPr algn="just"/>
            <a:r>
              <a:rPr lang="mk-MK" dirty="0" err="1" smtClean="0"/>
              <a:t>Блумфилд</a:t>
            </a:r>
            <a:r>
              <a:rPr lang="mk-MK" dirty="0" smtClean="0"/>
              <a:t>: </a:t>
            </a:r>
          </a:p>
          <a:p>
            <a:pPr algn="just"/>
            <a:r>
              <a:rPr lang="mk-MK" sz="2400" dirty="0" smtClean="0"/>
              <a:t>- влијанието на бихејвиоризмот од психологијата</a:t>
            </a:r>
          </a:p>
          <a:p>
            <a:pPr algn="just"/>
            <a:r>
              <a:rPr lang="mk-MK" sz="2400" dirty="0" smtClean="0"/>
              <a:t>- однесување (дистрибуција) на јазичните единици</a:t>
            </a:r>
          </a:p>
          <a:p>
            <a:pPr algn="just"/>
            <a:r>
              <a:rPr lang="mk-MK" sz="2400" dirty="0" smtClean="0"/>
              <a:t>- исклучување на значењето од </a:t>
            </a:r>
            <a:r>
              <a:rPr lang="mk-MK" sz="2400" dirty="0" err="1" smtClean="0"/>
              <a:t>лингв</a:t>
            </a:r>
            <a:r>
              <a:rPr lang="mk-MK" sz="2400" dirty="0" smtClean="0"/>
              <a:t>. анализа (барање за објективност)</a:t>
            </a:r>
          </a:p>
          <a:p>
            <a:pPr algn="just"/>
            <a:endParaRPr lang="mk-M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Американски структурализам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mk-MK" dirty="0" smtClean="0"/>
              <a:t>- анализа на јазичен корпус</a:t>
            </a:r>
          </a:p>
          <a:p>
            <a:pPr algn="just"/>
            <a:r>
              <a:rPr lang="mk-MK" dirty="0" smtClean="0"/>
              <a:t>Дистрибуција и супституција</a:t>
            </a:r>
          </a:p>
          <a:p>
            <a:pPr algn="just">
              <a:buNone/>
            </a:pPr>
            <a:endParaRPr lang="mk-MK" dirty="0" smtClean="0"/>
          </a:p>
          <a:p>
            <a:pPr algn="just"/>
            <a:r>
              <a:rPr lang="mk-MK" dirty="0" smtClean="0"/>
              <a:t>Јазични нивоа</a:t>
            </a:r>
          </a:p>
          <a:p>
            <a:pPr algn="just"/>
            <a:r>
              <a:rPr lang="mk-MK" dirty="0" smtClean="0"/>
              <a:t>- </a:t>
            </a:r>
            <a:r>
              <a:rPr lang="mk-MK" dirty="0" err="1" smtClean="0"/>
              <a:t>дистрибиционализмот</a:t>
            </a:r>
            <a:r>
              <a:rPr lang="mk-MK" dirty="0" smtClean="0"/>
              <a:t> во фонологијата, морфологијата, синтаксата – анализа на непосредни </a:t>
            </a:r>
            <a:r>
              <a:rPr lang="mk-MK" dirty="0" err="1" smtClean="0"/>
              <a:t>чинители</a:t>
            </a:r>
            <a:r>
              <a:rPr lang="mk-MK" dirty="0" smtClean="0"/>
              <a:t> </a:t>
            </a:r>
          </a:p>
          <a:p>
            <a:pPr algn="just"/>
            <a:endParaRPr lang="mk-MK" dirty="0" smtClean="0"/>
          </a:p>
          <a:p>
            <a:pPr algn="just"/>
            <a:r>
              <a:rPr lang="mk-MK" dirty="0" smtClean="0"/>
              <a:t>Шематски приказ на реченицата</a:t>
            </a:r>
            <a:endParaRPr lang="mk-M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Генеративна граматика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Поими:</a:t>
            </a:r>
          </a:p>
          <a:p>
            <a:r>
              <a:rPr lang="mk-MK" dirty="0" smtClean="0"/>
              <a:t>Компетенција и употреба (</a:t>
            </a:r>
            <a:r>
              <a:rPr lang="en-US" dirty="0" smtClean="0"/>
              <a:t>competence </a:t>
            </a:r>
            <a:r>
              <a:rPr lang="en-US" dirty="0" err="1" smtClean="0"/>
              <a:t>i</a:t>
            </a:r>
            <a:r>
              <a:rPr lang="en-US" dirty="0" smtClean="0"/>
              <a:t> performance)</a:t>
            </a:r>
          </a:p>
          <a:p>
            <a:r>
              <a:rPr lang="mk-MK" dirty="0" smtClean="0"/>
              <a:t>Роден говорител (</a:t>
            </a:r>
            <a:r>
              <a:rPr lang="en-US" dirty="0" smtClean="0"/>
              <a:t>native speaker)</a:t>
            </a:r>
            <a:endParaRPr lang="mk-MK" dirty="0" smtClean="0"/>
          </a:p>
          <a:p>
            <a:r>
              <a:rPr lang="mk-MK" dirty="0" smtClean="0"/>
              <a:t>Површинска и длабинска структура</a:t>
            </a:r>
          </a:p>
          <a:p>
            <a:r>
              <a:rPr lang="mk-MK" dirty="0" smtClean="0"/>
              <a:t>Трансформации</a:t>
            </a:r>
            <a:endParaRPr lang="en-US" dirty="0" smtClean="0"/>
          </a:p>
          <a:p>
            <a:pPr>
              <a:buNone/>
            </a:pPr>
            <a:r>
              <a:rPr lang="mk-MK" dirty="0" smtClean="0"/>
              <a:t>Како се генерираат граматички реченици на еден јазик</a:t>
            </a:r>
          </a:p>
          <a:p>
            <a:pPr>
              <a:buNone/>
            </a:pPr>
            <a:r>
              <a:rPr lang="mk-MK" dirty="0" smtClean="0"/>
              <a:t>- </a:t>
            </a:r>
            <a:r>
              <a:rPr lang="mk-MK" sz="2000" dirty="0" smtClean="0"/>
              <a:t>Реченица на еден јазик, граматичка и </a:t>
            </a:r>
            <a:r>
              <a:rPr lang="mk-MK" sz="2000" dirty="0" err="1" smtClean="0"/>
              <a:t>неграматичка</a:t>
            </a:r>
            <a:r>
              <a:rPr lang="mk-MK" sz="2000" dirty="0" smtClean="0"/>
              <a:t> реченица на еден јазик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Генеративна граматика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Претендира да биде универзална граматика</a:t>
            </a:r>
          </a:p>
          <a:p>
            <a:r>
              <a:rPr lang="mk-MK" dirty="0" smtClean="0"/>
              <a:t>Прикажување со шеми и дијаграми</a:t>
            </a:r>
          </a:p>
          <a:p>
            <a:r>
              <a:rPr lang="mk-MK" dirty="0" smtClean="0"/>
              <a:t>Голем број ревизии</a:t>
            </a:r>
          </a:p>
          <a:p>
            <a:pPr>
              <a:buNone/>
            </a:pPr>
            <a:r>
              <a:rPr lang="mk-MK" sz="2000" dirty="0" smtClean="0"/>
              <a:t>- Синтаксички структури</a:t>
            </a:r>
          </a:p>
          <a:p>
            <a:pPr>
              <a:buNone/>
            </a:pPr>
            <a:r>
              <a:rPr lang="mk-MK" sz="2000" dirty="0" smtClean="0"/>
              <a:t>- Аспекти на теоријата на синтаксата (стандардна теорија)</a:t>
            </a:r>
          </a:p>
          <a:p>
            <a:pPr>
              <a:buNone/>
            </a:pPr>
            <a:r>
              <a:rPr lang="mk-MK" sz="2000" dirty="0" smtClean="0"/>
              <a:t>- Проширена стандардна теорија</a:t>
            </a:r>
          </a:p>
          <a:p>
            <a:pPr>
              <a:buNone/>
            </a:pPr>
            <a:r>
              <a:rPr lang="mk-MK" sz="2000" dirty="0" smtClean="0"/>
              <a:t>- Ревидирана проширена стандардна теорија</a:t>
            </a:r>
          </a:p>
          <a:p>
            <a:pPr>
              <a:buNone/>
            </a:pPr>
            <a:r>
              <a:rPr lang="mk-MK" sz="2000" dirty="0" smtClean="0"/>
              <a:t>- Студија на </a:t>
            </a:r>
            <a:r>
              <a:rPr lang="mk-MK" sz="2000" dirty="0" err="1" smtClean="0"/>
              <a:t>фразната</a:t>
            </a:r>
            <a:r>
              <a:rPr lang="mk-MK" sz="2000" dirty="0" smtClean="0"/>
              <a:t> структура</a:t>
            </a:r>
          </a:p>
          <a:p>
            <a:pPr>
              <a:buNone/>
            </a:pPr>
            <a:r>
              <a:rPr lang="mk-MK" sz="2000" dirty="0" smtClean="0"/>
              <a:t>- </a:t>
            </a:r>
            <a:r>
              <a:rPr lang="mk-MK" sz="2000" dirty="0" err="1" smtClean="0"/>
              <a:t>Управувачко-поврзувачка</a:t>
            </a:r>
            <a:r>
              <a:rPr lang="mk-MK" sz="2000" dirty="0" smtClean="0"/>
              <a:t> теорија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Семантички студии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mk-MK" sz="2000" dirty="0" smtClean="0"/>
              <a:t>За значењето на зборовите – основани во 19 век</a:t>
            </a:r>
            <a:r>
              <a:rPr lang="mk-MK" sz="2000" dirty="0"/>
              <a:t> </a:t>
            </a:r>
            <a:r>
              <a:rPr lang="mk-MK" sz="2000" dirty="0" smtClean="0"/>
              <a:t>(М. </a:t>
            </a:r>
            <a:r>
              <a:rPr lang="mk-MK" sz="2000" dirty="0" err="1" smtClean="0"/>
              <a:t>Бреал</a:t>
            </a:r>
            <a:r>
              <a:rPr lang="mk-MK" sz="2000" dirty="0" smtClean="0"/>
              <a:t>) </a:t>
            </a:r>
          </a:p>
          <a:p>
            <a:pPr algn="just"/>
            <a:endParaRPr lang="mk-MK" sz="2000" dirty="0" smtClean="0"/>
          </a:p>
          <a:p>
            <a:pPr algn="just"/>
            <a:r>
              <a:rPr lang="mk-MK" sz="2000" dirty="0" smtClean="0"/>
              <a:t>Теми на интерес: значење (лексичко, граматичко), развој на значењето на зборовите, фактори за промена на значењето</a:t>
            </a:r>
          </a:p>
          <a:p>
            <a:pPr algn="just">
              <a:buNone/>
            </a:pPr>
            <a:endParaRPr lang="mk-MK" sz="2000" dirty="0" smtClean="0"/>
          </a:p>
          <a:p>
            <a:pPr algn="just"/>
            <a:r>
              <a:rPr lang="mk-MK" sz="2000" dirty="0" smtClean="0"/>
              <a:t>Теорија за семантички полиња</a:t>
            </a:r>
          </a:p>
          <a:p>
            <a:pPr algn="just"/>
            <a:r>
              <a:rPr lang="mk-MK" sz="2000" dirty="0" smtClean="0"/>
              <a:t>Анализа со помош на прототипи</a:t>
            </a:r>
          </a:p>
          <a:p>
            <a:pPr algn="just"/>
            <a:r>
              <a:rPr lang="mk-MK" sz="2000" dirty="0" err="1" smtClean="0"/>
              <a:t>Денотативно</a:t>
            </a:r>
            <a:r>
              <a:rPr lang="mk-MK" sz="2000" dirty="0" smtClean="0"/>
              <a:t> и конотативно значење</a:t>
            </a:r>
          </a:p>
          <a:p>
            <a:pPr algn="just"/>
            <a:r>
              <a:rPr lang="mk-MK" sz="2000" dirty="0" err="1" smtClean="0"/>
              <a:t>Метафоризација</a:t>
            </a:r>
            <a:r>
              <a:rPr lang="mk-MK" sz="2000" dirty="0" smtClean="0"/>
              <a:t> и полисемија</a:t>
            </a:r>
          </a:p>
          <a:p>
            <a:pPr algn="just"/>
            <a:r>
              <a:rPr lang="mk-MK" sz="2000" dirty="0" smtClean="0"/>
              <a:t>Хомонимија, синонимија, антоними</a:t>
            </a:r>
          </a:p>
          <a:p>
            <a:pPr algn="just"/>
            <a:r>
              <a:rPr lang="mk-MK" sz="2000" dirty="0" smtClean="0"/>
              <a:t>Хиерархиски однос меѓу значењата на зборовите – </a:t>
            </a:r>
            <a:r>
              <a:rPr lang="mk-MK" sz="2000" dirty="0" err="1" smtClean="0"/>
              <a:t>хиперними</a:t>
            </a:r>
            <a:r>
              <a:rPr lang="mk-MK" sz="2000" dirty="0" smtClean="0"/>
              <a:t>, </a:t>
            </a:r>
            <a:r>
              <a:rPr lang="mk-MK" sz="2000" dirty="0" err="1" smtClean="0"/>
              <a:t>хипоними</a:t>
            </a:r>
            <a:r>
              <a:rPr lang="mk-MK" sz="2000" dirty="0" smtClean="0"/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Семантички студии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Структурална семантика</a:t>
            </a:r>
          </a:p>
          <a:p>
            <a:pPr>
              <a:lnSpc>
                <a:spcPct val="120000"/>
              </a:lnSpc>
            </a:pPr>
            <a:r>
              <a:rPr lang="mk-MK" dirty="0" smtClean="0"/>
              <a:t> – </a:t>
            </a:r>
            <a:r>
              <a:rPr lang="mk-MK" sz="1800" dirty="0" smtClean="0"/>
              <a:t>семантички систем (К. </a:t>
            </a:r>
            <a:r>
              <a:rPr lang="mk-MK" sz="1800" dirty="0" err="1" smtClean="0"/>
              <a:t>Билер</a:t>
            </a:r>
            <a:r>
              <a:rPr lang="mk-MK" sz="1800" dirty="0" smtClean="0"/>
              <a:t>)</a:t>
            </a:r>
          </a:p>
          <a:p>
            <a:pPr>
              <a:lnSpc>
                <a:spcPct val="120000"/>
              </a:lnSpc>
            </a:pPr>
            <a:r>
              <a:rPr lang="mk-MK" sz="1800" dirty="0" smtClean="0"/>
              <a:t>-  семантички полиња</a:t>
            </a:r>
          </a:p>
          <a:p>
            <a:pPr>
              <a:lnSpc>
                <a:spcPct val="120000"/>
              </a:lnSpc>
            </a:pPr>
            <a:r>
              <a:rPr lang="mk-MK" sz="1800" dirty="0" smtClean="0"/>
              <a:t>- француски </a:t>
            </a:r>
            <a:r>
              <a:rPr lang="mk-MK" sz="1800" dirty="0" err="1" smtClean="0"/>
              <a:t>социолингвисти</a:t>
            </a:r>
            <a:r>
              <a:rPr lang="mk-MK" sz="1800" dirty="0" smtClean="0"/>
              <a:t> – улога на социјалните фактори во промена на значењето</a:t>
            </a:r>
            <a:endParaRPr lang="mk-MK" dirty="0" smtClean="0"/>
          </a:p>
          <a:p>
            <a:r>
              <a:rPr lang="mk-MK" dirty="0" smtClean="0"/>
              <a:t>Лексичка семантика – </a:t>
            </a:r>
            <a:r>
              <a:rPr lang="mk-MK" sz="1800" dirty="0" smtClean="0"/>
              <a:t>вистинско значење на зборот / </a:t>
            </a:r>
            <a:r>
              <a:rPr lang="mk-MK" sz="1800" dirty="0" err="1" smtClean="0"/>
              <a:t>пресупозиција</a:t>
            </a:r>
            <a:endParaRPr lang="mk-MK" sz="1800" dirty="0" smtClean="0"/>
          </a:p>
          <a:p>
            <a:r>
              <a:rPr lang="mk-MK" dirty="0" smtClean="0"/>
              <a:t>Семантиката и семиологијата </a:t>
            </a:r>
          </a:p>
          <a:p>
            <a:r>
              <a:rPr lang="mk-MK" dirty="0" smtClean="0"/>
              <a:t>Семантиката и логиката</a:t>
            </a:r>
          </a:p>
          <a:p>
            <a:r>
              <a:rPr lang="mk-MK" dirty="0" smtClean="0"/>
              <a:t>Семантиката и синтаксата</a:t>
            </a:r>
          </a:p>
          <a:p>
            <a:pPr>
              <a:buNone/>
            </a:pPr>
            <a:endParaRPr lang="mk-MK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Семантички студии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k-MK" dirty="0" smtClean="0"/>
              <a:t>Американски истражувања</a:t>
            </a:r>
          </a:p>
          <a:p>
            <a:r>
              <a:rPr lang="mk-MK" sz="1800" dirty="0" smtClean="0"/>
              <a:t>- семантички профил на зборот</a:t>
            </a:r>
          </a:p>
          <a:p>
            <a:r>
              <a:rPr lang="mk-MK" sz="1800" dirty="0" smtClean="0"/>
              <a:t>- </a:t>
            </a:r>
            <a:r>
              <a:rPr lang="mk-MK" sz="1800" dirty="0" err="1" smtClean="0"/>
              <a:t>компонентна</a:t>
            </a:r>
            <a:r>
              <a:rPr lang="mk-MK" sz="1800" dirty="0" smtClean="0"/>
              <a:t> анализа на значењето</a:t>
            </a:r>
          </a:p>
          <a:p>
            <a:r>
              <a:rPr lang="mk-MK" sz="1800" dirty="0" smtClean="0"/>
              <a:t>- генеративна </a:t>
            </a:r>
            <a:r>
              <a:rPr lang="mk-MK" sz="1800" dirty="0" smtClean="0"/>
              <a:t>семантика</a:t>
            </a:r>
          </a:p>
          <a:p>
            <a:endParaRPr lang="mk-MK" sz="2800" dirty="0" smtClean="0"/>
          </a:p>
          <a:p>
            <a:r>
              <a:rPr lang="mk-MK" dirty="0" smtClean="0"/>
              <a:t>Руски семантички студии </a:t>
            </a:r>
            <a:r>
              <a:rPr lang="mk-MK" sz="1800" dirty="0" smtClean="0"/>
              <a:t>(</a:t>
            </a:r>
            <a:r>
              <a:rPr lang="mk-MK" sz="1800" dirty="0" err="1" smtClean="0"/>
              <a:t>Апресјан</a:t>
            </a:r>
            <a:r>
              <a:rPr lang="mk-MK" sz="1800" dirty="0" smtClean="0"/>
              <a:t>, </a:t>
            </a:r>
            <a:r>
              <a:rPr lang="mk-MK" sz="1800" dirty="0" err="1" smtClean="0"/>
              <a:t>Мељчук</a:t>
            </a:r>
            <a:r>
              <a:rPr lang="mk-MK" sz="1800" dirty="0" smtClean="0"/>
              <a:t>, </a:t>
            </a:r>
            <a:r>
              <a:rPr lang="mk-MK" sz="1800" dirty="0" err="1" smtClean="0"/>
              <a:t>Жолковскиј</a:t>
            </a:r>
            <a:r>
              <a:rPr lang="mk-MK" sz="1800" dirty="0" smtClean="0"/>
              <a:t>)</a:t>
            </a:r>
          </a:p>
          <a:p>
            <a:r>
              <a:rPr lang="mk-MK" sz="1800" dirty="0" smtClean="0"/>
              <a:t>- семантички метајазик, лексички функции</a:t>
            </a:r>
            <a:endParaRPr lang="mk-MK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Антрополошка лингвистика. Психолингвистика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mk-MK" sz="3200" dirty="0" smtClean="0"/>
              <a:t>АНТРОПОЛОШКА ЛИНГВИСТИКА   </a:t>
            </a:r>
            <a:endParaRPr lang="en-US" sz="3200" smtClean="0"/>
          </a:p>
          <a:p>
            <a:pPr>
              <a:buFontTx/>
              <a:buNone/>
            </a:pPr>
            <a:r>
              <a:rPr lang="mk-MK" sz="3200" smtClean="0"/>
              <a:t>Јазик </a:t>
            </a:r>
            <a:r>
              <a:rPr lang="mk-MK" sz="3200" dirty="0" smtClean="0"/>
              <a:t>– култура</a:t>
            </a:r>
          </a:p>
          <a:p>
            <a:r>
              <a:rPr lang="mk-MK" sz="2800" dirty="0" smtClean="0"/>
              <a:t>- индијанските јазици</a:t>
            </a:r>
          </a:p>
          <a:p>
            <a:r>
              <a:rPr lang="mk-MK" sz="2800" dirty="0" smtClean="0"/>
              <a:t>Почетоци: Ф. </a:t>
            </a:r>
            <a:r>
              <a:rPr lang="mk-MK" sz="2800" dirty="0" err="1" smtClean="0"/>
              <a:t>Боас</a:t>
            </a:r>
            <a:r>
              <a:rPr lang="mk-MK" sz="2800" dirty="0" smtClean="0"/>
              <a:t>, Е. </a:t>
            </a:r>
            <a:r>
              <a:rPr lang="mk-MK" sz="2800" dirty="0" err="1" smtClean="0"/>
              <a:t>Сапир</a:t>
            </a:r>
            <a:r>
              <a:rPr lang="mk-MK" sz="2800" dirty="0" smtClean="0"/>
              <a:t>, Б. Ли </a:t>
            </a:r>
            <a:r>
              <a:rPr lang="mk-MK" sz="2800" dirty="0" err="1" smtClean="0"/>
              <a:t>Ворф</a:t>
            </a:r>
            <a:endParaRPr lang="mk-MK" sz="2800" dirty="0" smtClean="0"/>
          </a:p>
          <a:p>
            <a:endParaRPr lang="mk-MK" sz="2800" dirty="0" smtClean="0"/>
          </a:p>
          <a:p>
            <a:pPr>
              <a:buFontTx/>
              <a:buNone/>
            </a:pPr>
            <a:r>
              <a:rPr lang="mk-MK" sz="3200" dirty="0" smtClean="0"/>
              <a:t>ПСИХОЛИНГВИСТИКА </a:t>
            </a:r>
            <a:r>
              <a:rPr lang="en-US" sz="3200" dirty="0" smtClean="0"/>
              <a:t>   </a:t>
            </a:r>
          </a:p>
          <a:p>
            <a:pPr>
              <a:buFontTx/>
              <a:buNone/>
            </a:pPr>
            <a:r>
              <a:rPr lang="mk-MK" sz="3200" dirty="0" smtClean="0"/>
              <a:t>Јазик – психологија</a:t>
            </a:r>
          </a:p>
          <a:p>
            <a:pPr>
              <a:buFontTx/>
              <a:buNone/>
            </a:pPr>
            <a:r>
              <a:rPr lang="mk-MK" sz="2800" dirty="0" smtClean="0"/>
              <a:t>- Теми на интерес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Социолингвистика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k-MK" sz="2800" dirty="0" smtClean="0"/>
              <a:t>Јазик – општество</a:t>
            </a:r>
          </a:p>
          <a:p>
            <a:r>
              <a:rPr lang="mk-MK" sz="2800" dirty="0" smtClean="0"/>
              <a:t>Во Америка и во Европа</a:t>
            </a:r>
          </a:p>
          <a:p>
            <a:endParaRPr lang="mk-MK" sz="2800" dirty="0" smtClean="0"/>
          </a:p>
          <a:p>
            <a:r>
              <a:rPr lang="mk-MK" sz="2800" dirty="0" smtClean="0"/>
              <a:t>Америка: урбана дијалектологија (В. </a:t>
            </a:r>
            <a:r>
              <a:rPr lang="mk-MK" sz="2800" dirty="0" err="1" smtClean="0"/>
              <a:t>Лабов</a:t>
            </a:r>
            <a:r>
              <a:rPr lang="mk-MK" sz="2800" dirty="0" smtClean="0"/>
              <a:t>)</a:t>
            </a:r>
          </a:p>
          <a:p>
            <a:endParaRPr lang="mk-MK" sz="2800" dirty="0" smtClean="0"/>
          </a:p>
          <a:p>
            <a:r>
              <a:rPr lang="mk-MK" sz="2800" dirty="0" smtClean="0"/>
              <a:t>Европа: проблематика на стандардни јазици, особено Прашка лингвистичка школа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ОСНОВНА ЛИТЕРАТУРА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800" dirty="0" smtClean="0"/>
              <a:t>	</a:t>
            </a:r>
            <a:r>
              <a:rPr lang="mk-MK" sz="2400" dirty="0" smtClean="0"/>
              <a:t>М. Ивиќ, „Правци у </a:t>
            </a:r>
            <a:r>
              <a:rPr lang="mk-MK" sz="2400" dirty="0" err="1" smtClean="0"/>
              <a:t>лингвистици</a:t>
            </a:r>
            <a:r>
              <a:rPr lang="mk-MK" sz="2400" dirty="0" smtClean="0"/>
              <a:t>“, </a:t>
            </a:r>
            <a:r>
              <a:rPr lang="mk-MK" sz="2400" i="1" dirty="0" smtClean="0"/>
              <a:t>Државна заложба </a:t>
            </a:r>
            <a:r>
              <a:rPr lang="mk-MK" sz="2400" i="1" dirty="0" err="1" smtClean="0"/>
              <a:t>Словеније</a:t>
            </a:r>
            <a:r>
              <a:rPr lang="mk-MK" sz="2400" dirty="0" smtClean="0"/>
              <a:t>, Љубљана, 1983.</a:t>
            </a:r>
            <a:endParaRPr lang="en-US" sz="2400" dirty="0" smtClean="0"/>
          </a:p>
          <a:p>
            <a:pPr>
              <a:buFontTx/>
              <a:buNone/>
            </a:pPr>
            <a:r>
              <a:rPr lang="en-US" sz="2800" dirty="0" smtClean="0"/>
              <a:t>	R. </a:t>
            </a:r>
            <a:r>
              <a:rPr lang="en-US" sz="2800" dirty="0" err="1" smtClean="0"/>
              <a:t>Bugarski</a:t>
            </a:r>
            <a:r>
              <a:rPr lang="en-US" sz="2800" dirty="0" smtClean="0"/>
              <a:t>, </a:t>
            </a:r>
            <a:r>
              <a:rPr lang="en-US" sz="2800" dirty="0" err="1" smtClean="0"/>
              <a:t>Uvod</a:t>
            </a:r>
            <a:r>
              <a:rPr lang="en-US" sz="2800" dirty="0" smtClean="0"/>
              <a:t> u </a:t>
            </a:r>
            <a:r>
              <a:rPr lang="en-US" sz="2800" dirty="0" err="1" smtClean="0"/>
              <a:t>opštu</a:t>
            </a:r>
            <a:r>
              <a:rPr lang="en-US" sz="2800" dirty="0" smtClean="0"/>
              <a:t> </a:t>
            </a:r>
            <a:r>
              <a:rPr lang="en-US" sz="2800" dirty="0" err="1" smtClean="0"/>
              <a:t>lingvistiku</a:t>
            </a:r>
            <a:r>
              <a:rPr lang="en-US" sz="2800" dirty="0" smtClean="0"/>
              <a:t>, </a:t>
            </a:r>
            <a:r>
              <a:rPr lang="en-US" sz="2800" i="1" dirty="0" err="1" smtClean="0"/>
              <a:t>Čigoja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štampa</a:t>
            </a:r>
            <a:r>
              <a:rPr lang="en-US" sz="2800" dirty="0" smtClean="0"/>
              <a:t>, Beograd, 1996.</a:t>
            </a:r>
            <a:r>
              <a:rPr lang="mk-MK" sz="2800" dirty="0" smtClean="0"/>
              <a:t> </a:t>
            </a:r>
            <a:endParaRPr lang="en-US" sz="2800" dirty="0" smtClean="0"/>
          </a:p>
          <a:p>
            <a:pPr>
              <a:buFontTx/>
              <a:buNone/>
            </a:pPr>
            <a:r>
              <a:rPr lang="en-US" sz="2800" dirty="0" smtClean="0"/>
              <a:t>	F. </a:t>
            </a:r>
            <a:r>
              <a:rPr lang="en-US" sz="2800" dirty="0" err="1" smtClean="0"/>
              <a:t>Daneš</a:t>
            </a:r>
            <a:r>
              <a:rPr lang="en-US" sz="2800" dirty="0" smtClean="0"/>
              <a:t>, “Papers on Functional Sentence Perspective”. </a:t>
            </a:r>
            <a:r>
              <a:rPr lang="en-US" sz="2800" i="1" dirty="0" smtClean="0"/>
              <a:t>Academia</a:t>
            </a:r>
            <a:r>
              <a:rPr lang="en-US" sz="2800" dirty="0" smtClean="0"/>
              <a:t>. Prague, Mouton, The </a:t>
            </a:r>
            <a:r>
              <a:rPr lang="en-US" sz="2800" dirty="0" err="1" smtClean="0"/>
              <a:t>hague</a:t>
            </a:r>
            <a:r>
              <a:rPr lang="en-US" sz="2800" dirty="0" smtClean="0"/>
              <a:t>, Paris, 1974.</a:t>
            </a:r>
          </a:p>
          <a:p>
            <a:pPr>
              <a:buFontTx/>
              <a:buNone/>
            </a:pPr>
            <a:r>
              <a:rPr lang="en-US" sz="2800" dirty="0" smtClean="0"/>
              <a:t>	O. </a:t>
            </a:r>
            <a:r>
              <a:rPr lang="en-US" sz="2800" dirty="0" err="1" smtClean="0"/>
              <a:t>Mišeska-Tomić</a:t>
            </a:r>
            <a:r>
              <a:rPr lang="en-US" sz="2800" dirty="0" smtClean="0"/>
              <a:t>, “</a:t>
            </a:r>
            <a:r>
              <a:rPr lang="en-US" sz="2800" dirty="0" err="1" smtClean="0"/>
              <a:t>Jezik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jezici</a:t>
            </a:r>
            <a:r>
              <a:rPr lang="en-US" sz="2800" dirty="0" smtClean="0"/>
              <a:t>”, </a:t>
            </a:r>
            <a:r>
              <a:rPr lang="en-US" sz="2800" i="1" dirty="0" err="1" smtClean="0"/>
              <a:t>Futura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publikacije</a:t>
            </a:r>
            <a:r>
              <a:rPr lang="en-US" sz="2800" dirty="0" smtClean="0"/>
              <a:t>, Novi Sad, 1995.</a:t>
            </a:r>
          </a:p>
          <a:p>
            <a:pPr>
              <a:buFontTx/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Dž</a:t>
            </a:r>
            <a:r>
              <a:rPr lang="en-US" sz="2800" dirty="0" smtClean="0"/>
              <a:t>. </a:t>
            </a:r>
            <a:r>
              <a:rPr lang="en-US" sz="2800" dirty="0" err="1" smtClean="0"/>
              <a:t>Kaler</a:t>
            </a:r>
            <a:r>
              <a:rPr lang="en-US" sz="2800" dirty="0" smtClean="0"/>
              <a:t>, “</a:t>
            </a:r>
            <a:r>
              <a:rPr lang="en-US" sz="2800" dirty="0" err="1" smtClean="0"/>
              <a:t>Sosir</a:t>
            </a:r>
            <a:r>
              <a:rPr lang="en-US" sz="2800" dirty="0" smtClean="0"/>
              <a:t>, </a:t>
            </a:r>
            <a:r>
              <a:rPr lang="en-US" sz="2800" dirty="0" err="1" smtClean="0"/>
              <a:t>osnivač</a:t>
            </a:r>
            <a:r>
              <a:rPr lang="en-US" sz="2800" dirty="0" smtClean="0"/>
              <a:t> </a:t>
            </a:r>
            <a:r>
              <a:rPr lang="en-US" sz="2800" dirty="0" err="1" smtClean="0"/>
              <a:t>moderne</a:t>
            </a:r>
            <a:r>
              <a:rPr lang="en-US" sz="2800" dirty="0" smtClean="0"/>
              <a:t> </a:t>
            </a:r>
            <a:r>
              <a:rPr lang="en-US" sz="2800" dirty="0" err="1" smtClean="0"/>
              <a:t>lingvistike</a:t>
            </a:r>
            <a:r>
              <a:rPr lang="en-US" sz="2800" dirty="0" smtClean="0"/>
              <a:t>”, </a:t>
            </a:r>
            <a:r>
              <a:rPr lang="en-US" sz="2800" i="1" dirty="0" smtClean="0"/>
              <a:t>BIGZ</a:t>
            </a:r>
            <a:r>
              <a:rPr lang="en-US" sz="2800" dirty="0" smtClean="0"/>
              <a:t>, 1980.</a:t>
            </a:r>
            <a:endParaRPr lang="mk-MK" sz="3200" dirty="0" smtClean="0"/>
          </a:p>
          <a:p>
            <a:endParaRPr lang="mk-M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Лингвистиката во 20 век</a:t>
            </a:r>
            <a:br>
              <a:rPr lang="mk-MK" dirty="0" smtClean="0"/>
            </a:br>
            <a:r>
              <a:rPr lang="mk-MK" dirty="0" smtClean="0"/>
              <a:t>општи карактеристики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mk-MK" sz="2800" dirty="0" smtClean="0"/>
              <a:t>Систематизација на фактите и знаењата</a:t>
            </a:r>
          </a:p>
          <a:p>
            <a:pPr algn="just"/>
            <a:r>
              <a:rPr lang="mk-MK" sz="2800" dirty="0" err="1" smtClean="0"/>
              <a:t>Интердисциплинарна</a:t>
            </a:r>
            <a:r>
              <a:rPr lang="mk-MK" sz="2800" dirty="0" smtClean="0"/>
              <a:t> соработка</a:t>
            </a:r>
          </a:p>
          <a:p>
            <a:pPr algn="just"/>
            <a:r>
              <a:rPr lang="mk-MK" sz="2800" dirty="0" smtClean="0"/>
              <a:t>СТРУКТУРАЛИЗАМ – прва пол. на 20 век; во Европа и во Америка (различен, без поблизок контакт меѓу претставниците, до доаѓањето на Р. </a:t>
            </a:r>
            <a:r>
              <a:rPr lang="mk-MK" sz="2800" dirty="0" err="1" smtClean="0"/>
              <a:t>Јакобсон</a:t>
            </a:r>
            <a:r>
              <a:rPr lang="mk-MK" sz="2800" dirty="0" smtClean="0"/>
              <a:t> во Америка)</a:t>
            </a:r>
          </a:p>
          <a:p>
            <a:pPr algn="just"/>
            <a:r>
              <a:rPr lang="mk-MK" sz="2800" dirty="0" smtClean="0"/>
              <a:t>ГЕНЕРАТИВНА ГРАМАТИКА – втора пол. на 20 век; основач – </a:t>
            </a:r>
            <a:r>
              <a:rPr lang="mk-MK" sz="2800" dirty="0" err="1" smtClean="0"/>
              <a:t>Ноам</a:t>
            </a:r>
            <a:r>
              <a:rPr lang="mk-MK" sz="2800" dirty="0" smtClean="0"/>
              <a:t> </a:t>
            </a:r>
            <a:r>
              <a:rPr lang="mk-MK" sz="2800" dirty="0" err="1" smtClean="0"/>
              <a:t>Чомски</a:t>
            </a:r>
            <a:endParaRPr lang="mk-MK" sz="2800" dirty="0" smtClean="0"/>
          </a:p>
          <a:p>
            <a:pPr algn="just"/>
            <a:r>
              <a:rPr lang="mk-MK" sz="2800" dirty="0" smtClean="0"/>
              <a:t>СЕМАНТИЧКИ СТУДИИ</a:t>
            </a:r>
            <a:endParaRPr lang="mk-M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Прашка лингвистичка школа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mk-MK" sz="2800" dirty="0" smtClean="0"/>
              <a:t>Основачи: Р. </a:t>
            </a:r>
            <a:r>
              <a:rPr lang="mk-MK" sz="2800" dirty="0" err="1" smtClean="0"/>
              <a:t>Јакобсон</a:t>
            </a:r>
            <a:r>
              <a:rPr lang="mk-MK" sz="2800" dirty="0" smtClean="0"/>
              <a:t>, С. Карчевски, Н. </a:t>
            </a:r>
            <a:r>
              <a:rPr lang="mk-MK" sz="2800" dirty="0" err="1" smtClean="0"/>
              <a:t>Трубецкој</a:t>
            </a:r>
            <a:r>
              <a:rPr lang="mk-MK" sz="2800" dirty="0" smtClean="0"/>
              <a:t>, В. </a:t>
            </a:r>
            <a:r>
              <a:rPr lang="mk-MK" sz="2800" dirty="0" err="1" smtClean="0"/>
              <a:t>Матезиус</a:t>
            </a:r>
            <a:r>
              <a:rPr lang="mk-MK" sz="2800" dirty="0" smtClean="0"/>
              <a:t>, Трнка, </a:t>
            </a:r>
            <a:r>
              <a:rPr lang="mk-MK" sz="2800" dirty="0" err="1" smtClean="0"/>
              <a:t>Хавранек</a:t>
            </a:r>
            <a:r>
              <a:rPr lang="mk-MK" sz="2800" dirty="0" smtClean="0"/>
              <a:t> – од постарата генерација</a:t>
            </a:r>
          </a:p>
          <a:p>
            <a:pPr algn="just"/>
            <a:r>
              <a:rPr lang="mk-MK" sz="2800" dirty="0" smtClean="0"/>
              <a:t>Помлада генерација: Ј. </a:t>
            </a:r>
            <a:r>
              <a:rPr lang="mk-MK" sz="2800" dirty="0" err="1" smtClean="0"/>
              <a:t>Вахек</a:t>
            </a:r>
            <a:r>
              <a:rPr lang="mk-MK" sz="2800" dirty="0" smtClean="0"/>
              <a:t>, В. Скаличка, </a:t>
            </a:r>
            <a:r>
              <a:rPr lang="mk-MK" sz="2800" dirty="0" err="1" smtClean="0"/>
              <a:t>Исаченко</a:t>
            </a:r>
            <a:endParaRPr lang="mk-MK" sz="2800" dirty="0" smtClean="0"/>
          </a:p>
          <a:p>
            <a:pPr algn="just"/>
            <a:endParaRPr lang="mk-MK" sz="2800" dirty="0" smtClean="0"/>
          </a:p>
          <a:p>
            <a:pPr algn="just"/>
            <a:r>
              <a:rPr lang="mk-MK" sz="2800" dirty="0" smtClean="0"/>
              <a:t>1926 во Прага – основано лингвистичкото друштво Прашки лингвистички кружок</a:t>
            </a:r>
          </a:p>
          <a:p>
            <a:pPr algn="just"/>
            <a:endParaRPr lang="mk-MK" sz="2800" dirty="0" smtClean="0"/>
          </a:p>
          <a:p>
            <a:pPr algn="just"/>
            <a:r>
              <a:rPr lang="mk-MK" sz="2800" dirty="0" err="1" smtClean="0"/>
              <a:t>Историјат</a:t>
            </a:r>
            <a:r>
              <a:rPr lang="mk-MK" sz="2800" dirty="0" smtClean="0"/>
              <a:t> на друштвото во годините на Втората светска војна и по Втората светска војна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Прашка лингвистичка школа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mk-MK" sz="3200" dirty="0" smtClean="0"/>
              <a:t>ПРОГРАМА НА ПРАШКАТА ШКОЛА</a:t>
            </a:r>
          </a:p>
          <a:p>
            <a:pPr algn="just"/>
            <a:r>
              <a:rPr lang="mk-MK" sz="2800" dirty="0" smtClean="0"/>
              <a:t>-јазикот како систем што служи за разбирање</a:t>
            </a:r>
          </a:p>
          <a:p>
            <a:pPr algn="just"/>
            <a:r>
              <a:rPr lang="mk-MK" sz="2800" dirty="0" smtClean="0"/>
              <a:t>- јазикот како реалност, чиј тип е условен од </a:t>
            </a:r>
            <a:r>
              <a:rPr lang="mk-MK" sz="2800" dirty="0" err="1" smtClean="0"/>
              <a:t>вонјазични</a:t>
            </a:r>
            <a:r>
              <a:rPr lang="mk-MK" sz="2800" dirty="0" smtClean="0"/>
              <a:t> моменти</a:t>
            </a:r>
          </a:p>
          <a:p>
            <a:pPr algn="just"/>
            <a:r>
              <a:rPr lang="mk-MK" sz="2800" dirty="0" smtClean="0"/>
              <a:t>- јазични форми со кои се претставуваат интелектуални и емоционални моменти</a:t>
            </a:r>
          </a:p>
          <a:p>
            <a:pPr algn="just"/>
            <a:r>
              <a:rPr lang="mk-MK" sz="2800" dirty="0" smtClean="0"/>
              <a:t>- говорен наспрема пишан јазик</a:t>
            </a:r>
          </a:p>
          <a:p>
            <a:pPr algn="just"/>
            <a:r>
              <a:rPr lang="mk-MK" sz="2800" dirty="0" smtClean="0"/>
              <a:t>- синхрониски наспрема дијахрониски истражувања</a:t>
            </a:r>
          </a:p>
          <a:p>
            <a:pPr algn="just"/>
            <a:r>
              <a:rPr lang="mk-MK" sz="2800" dirty="0" smtClean="0"/>
              <a:t>- компаративен модел во јазична типологија</a:t>
            </a:r>
          </a:p>
          <a:p>
            <a:pPr algn="just"/>
            <a:r>
              <a:rPr lang="mk-MK" sz="2800" dirty="0" smtClean="0"/>
              <a:t>-проблематика на Јазични сојузи</a:t>
            </a:r>
          </a:p>
          <a:p>
            <a:pPr algn="just"/>
            <a:r>
              <a:rPr lang="mk-MK" sz="2800" dirty="0" smtClean="0"/>
              <a:t>- проблематика на книжевен јазик</a:t>
            </a:r>
          </a:p>
          <a:p>
            <a:pPr algn="just"/>
            <a:r>
              <a:rPr lang="mk-MK" sz="2800" dirty="0" smtClean="0"/>
              <a:t>- проучување на јазични стилови (конкретни видови на јазична манифестација)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Прашка лингвистичка школа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mk-MK" sz="2800" dirty="0" smtClean="0"/>
              <a:t>Центри: Брно (синтакса), Братислава (морфолошки, синтаксички студии, синтаксичка валенција), Прага (општа лингвистика)</a:t>
            </a:r>
          </a:p>
          <a:p>
            <a:pPr algn="just"/>
            <a:endParaRPr lang="mk-MK" sz="2800" dirty="0" smtClean="0"/>
          </a:p>
          <a:p>
            <a:pPr algn="just"/>
            <a:r>
              <a:rPr lang="mk-MK" sz="2800" dirty="0" smtClean="0"/>
              <a:t>Маркирана / немаркирана граматичка категорија</a:t>
            </a:r>
          </a:p>
          <a:p>
            <a:pPr algn="just"/>
            <a:r>
              <a:rPr lang="mk-MK" sz="2800" dirty="0" smtClean="0"/>
              <a:t>Граматичка категорија (поим)</a:t>
            </a:r>
          </a:p>
          <a:p>
            <a:pPr algn="just"/>
            <a:r>
              <a:rPr lang="mk-MK" sz="2800" dirty="0" smtClean="0"/>
              <a:t>Синтакса: Функционална реченична перспектива (Актуелно расчленување на реченицата) – Тема и Рема</a:t>
            </a:r>
          </a:p>
          <a:p>
            <a:pPr algn="just"/>
            <a:r>
              <a:rPr lang="mk-MK" sz="2800" dirty="0" smtClean="0"/>
              <a:t>Семантика: Семантичка конфигурација на реченицата</a:t>
            </a:r>
          </a:p>
          <a:p>
            <a:pPr algn="just"/>
            <a:r>
              <a:rPr lang="mk-MK" sz="2800" dirty="0" smtClean="0"/>
              <a:t>Тема: дискурс</a:t>
            </a:r>
          </a:p>
          <a:p>
            <a:pPr algn="just"/>
            <a:r>
              <a:rPr lang="mk-MK" sz="2800" dirty="0" smtClean="0"/>
              <a:t>Математичка лингвистика – П. </a:t>
            </a:r>
            <a:r>
              <a:rPr lang="mk-MK" sz="2800" dirty="0" err="1" smtClean="0"/>
              <a:t>Сгал</a:t>
            </a:r>
            <a:endParaRPr lang="mk-MK" sz="2800" dirty="0" smtClean="0"/>
          </a:p>
          <a:p>
            <a:endParaRPr lang="mk-M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Фердинанд Де </a:t>
            </a:r>
            <a:r>
              <a:rPr lang="mk-MK" dirty="0" err="1" smtClean="0"/>
              <a:t>Сосир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k-MK" sz="2800" dirty="0" smtClean="0"/>
              <a:t>Основач на структурализмот</a:t>
            </a:r>
          </a:p>
          <a:p>
            <a:r>
              <a:rPr lang="mk-MK" sz="2800" dirty="0" smtClean="0"/>
              <a:t>- јазикот како систем – вредност на јазичниот знак во системот</a:t>
            </a:r>
          </a:p>
          <a:p>
            <a:r>
              <a:rPr lang="mk-MK" sz="2800" dirty="0" smtClean="0"/>
              <a:t>- линеарен карактер на човековиот говор (улога на контекстот)</a:t>
            </a:r>
          </a:p>
          <a:p>
            <a:r>
              <a:rPr lang="mk-MK" sz="2800" dirty="0" smtClean="0"/>
              <a:t>- синхрониски истражувања</a:t>
            </a:r>
          </a:p>
          <a:p>
            <a:r>
              <a:rPr lang="mk-MK" sz="2800" dirty="0" smtClean="0"/>
              <a:t>- јазик наспрема говор</a:t>
            </a:r>
          </a:p>
          <a:p>
            <a:r>
              <a:rPr lang="mk-MK" sz="2800" dirty="0" smtClean="0"/>
              <a:t>- функционален аспект на јазикот</a:t>
            </a:r>
          </a:p>
          <a:p>
            <a:endParaRPr lang="mk-MK" sz="2800" dirty="0" smtClean="0"/>
          </a:p>
          <a:p>
            <a:r>
              <a:rPr lang="mk-MK" sz="2800" dirty="0" smtClean="0"/>
              <a:t>Семиологија </a:t>
            </a:r>
          </a:p>
          <a:p>
            <a:r>
              <a:rPr lang="mk-MK" sz="2800" dirty="0" smtClean="0"/>
              <a:t>- јазичен знак (</a:t>
            </a:r>
            <a:r>
              <a:rPr lang="mk-MK" sz="2800" dirty="0" err="1" smtClean="0"/>
              <a:t>означувач</a:t>
            </a:r>
            <a:r>
              <a:rPr lang="mk-MK" sz="2800" dirty="0" smtClean="0"/>
              <a:t> и означено)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Женевска школа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Претставници: Ш. Бали, А. </a:t>
            </a:r>
            <a:r>
              <a:rPr lang="mk-MK" dirty="0" err="1" smtClean="0"/>
              <a:t>Сеше</a:t>
            </a:r>
            <a:endParaRPr lang="mk-MK" dirty="0" smtClean="0"/>
          </a:p>
          <a:p>
            <a:r>
              <a:rPr lang="mk-MK" dirty="0" smtClean="0"/>
              <a:t>Карактеристики: </a:t>
            </a:r>
          </a:p>
          <a:p>
            <a:r>
              <a:rPr lang="mk-MK" sz="2000" dirty="0" smtClean="0"/>
              <a:t>- синхрониски истражувања</a:t>
            </a:r>
          </a:p>
          <a:p>
            <a:r>
              <a:rPr lang="mk-MK" sz="2000" dirty="0" smtClean="0"/>
              <a:t>- јазикот како систем</a:t>
            </a:r>
          </a:p>
          <a:p>
            <a:r>
              <a:rPr lang="mk-MK" sz="2000" dirty="0" smtClean="0"/>
              <a:t>- јазикот има општествена функција</a:t>
            </a:r>
          </a:p>
          <a:p>
            <a:r>
              <a:rPr lang="mk-MK" sz="2000" dirty="0" smtClean="0"/>
              <a:t>- барање на емоционалното, афективното во јазикот ⇒ стил </a:t>
            </a:r>
          </a:p>
          <a:p>
            <a:pPr>
              <a:buNone/>
            </a:pPr>
            <a:r>
              <a:rPr lang="mk-MK" sz="2000" dirty="0" smtClean="0"/>
              <a:t>        ТЕОРИЈАТА НА Ш. БАЛИ</a:t>
            </a:r>
          </a:p>
          <a:p>
            <a:pPr>
              <a:buFontTx/>
              <a:buChar char="-"/>
            </a:pPr>
            <a:r>
              <a:rPr lang="mk-MK" sz="2000" dirty="0" smtClean="0"/>
              <a:t>Рационална стилистика</a:t>
            </a:r>
          </a:p>
          <a:p>
            <a:pPr>
              <a:buFontTx/>
              <a:buChar char="-"/>
            </a:pPr>
            <a:r>
              <a:rPr lang="mk-MK" sz="2000" dirty="0" smtClean="0"/>
              <a:t>Афективна лингвистика</a:t>
            </a:r>
          </a:p>
          <a:p>
            <a:pPr>
              <a:buFontTx/>
              <a:buChar char="-"/>
            </a:pPr>
            <a:r>
              <a:rPr lang="mk-MK" sz="2000" dirty="0" smtClean="0"/>
              <a:t>Теорија на </a:t>
            </a:r>
            <a:r>
              <a:rPr lang="mk-MK" sz="2000" dirty="0" err="1" smtClean="0"/>
              <a:t>актуелизација</a:t>
            </a:r>
            <a:r>
              <a:rPr lang="mk-MK" sz="2000" dirty="0" smtClean="0"/>
              <a:t> – </a:t>
            </a:r>
            <a:r>
              <a:rPr lang="mk-MK" sz="2000" dirty="0" err="1" smtClean="0"/>
              <a:t>актуализатори</a:t>
            </a:r>
            <a:endParaRPr lang="mk-MK" sz="2000" dirty="0" smtClean="0"/>
          </a:p>
          <a:p>
            <a:pPr>
              <a:buFontTx/>
              <a:buChar char="-"/>
            </a:pPr>
            <a:r>
              <a:rPr lang="mk-MK" sz="2000" dirty="0" smtClean="0"/>
              <a:t>Теорија за транспозиција и учење за синтагмата</a:t>
            </a:r>
          </a:p>
          <a:p>
            <a:endParaRPr lang="mk-MK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Учењето на Андре Мартине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mk-MK" dirty="0" smtClean="0"/>
              <a:t>Три аспекти на јазикот</a:t>
            </a:r>
          </a:p>
          <a:p>
            <a:pPr algn="just"/>
            <a:r>
              <a:rPr lang="mk-MK" dirty="0" smtClean="0"/>
              <a:t>- значенски, функционален и формален</a:t>
            </a:r>
          </a:p>
          <a:p>
            <a:pPr algn="just">
              <a:buNone/>
            </a:pPr>
            <a:r>
              <a:rPr lang="mk-MK" dirty="0" smtClean="0"/>
              <a:t>Учење за двојна артикулација</a:t>
            </a:r>
          </a:p>
          <a:p>
            <a:pPr algn="just">
              <a:buFontTx/>
              <a:buChar char="-"/>
            </a:pPr>
            <a:r>
              <a:rPr lang="mk-MK" dirty="0" smtClean="0"/>
              <a:t>Прва артикулација (искуство – семантички единици – минимални јазични знаци монеми)</a:t>
            </a:r>
          </a:p>
          <a:p>
            <a:pPr algn="just">
              <a:buFontTx/>
              <a:buChar char="-"/>
            </a:pPr>
            <a:r>
              <a:rPr lang="mk-MK" dirty="0" smtClean="0"/>
              <a:t>Втора артикулација – како се конституираат тие форми (звучни појави во низа дистинктивни единици – фонеми)</a:t>
            </a:r>
          </a:p>
          <a:p>
            <a:pPr algn="just">
              <a:buNone/>
            </a:pPr>
            <a:r>
              <a:rPr lang="mk-MK" dirty="0" smtClean="0"/>
              <a:t>Од монема до исказ</a:t>
            </a:r>
            <a:endParaRPr lang="mk-M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Американската лингвистика во 20 век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mk-MK" sz="2800" dirty="0" smtClean="0"/>
              <a:t>Ф. </a:t>
            </a:r>
            <a:r>
              <a:rPr lang="mk-MK" sz="2800" dirty="0" err="1" smtClean="0"/>
              <a:t>Боас</a:t>
            </a:r>
            <a:r>
              <a:rPr lang="mk-MK" sz="2800" dirty="0" smtClean="0"/>
              <a:t>, Е. </a:t>
            </a:r>
            <a:r>
              <a:rPr lang="mk-MK" sz="2800" dirty="0" err="1" smtClean="0"/>
              <a:t>Сапир</a:t>
            </a:r>
            <a:r>
              <a:rPr lang="mk-MK" sz="2800" dirty="0" smtClean="0"/>
              <a:t> и Л. </a:t>
            </a:r>
            <a:r>
              <a:rPr lang="mk-MK" sz="2800" dirty="0" err="1" smtClean="0"/>
              <a:t>Блумфилд</a:t>
            </a:r>
            <a:endParaRPr lang="mk-MK" sz="2800" dirty="0" smtClean="0"/>
          </a:p>
          <a:p>
            <a:pPr algn="just"/>
            <a:endParaRPr lang="mk-MK" sz="2800" dirty="0" smtClean="0"/>
          </a:p>
          <a:p>
            <a:pPr algn="just"/>
            <a:r>
              <a:rPr lang="mk-MK" sz="2800" dirty="0" smtClean="0"/>
              <a:t>Профил на американскиот лингвист од 20 век до појавата на генеративната граматика</a:t>
            </a:r>
          </a:p>
          <a:p>
            <a:pPr algn="just"/>
            <a:r>
              <a:rPr lang="mk-MK" sz="2800" dirty="0" smtClean="0"/>
              <a:t>Вклучување на индијанските јазици во лингвистичка анализа</a:t>
            </a:r>
          </a:p>
          <a:p>
            <a:pPr algn="just"/>
            <a:endParaRPr lang="mk-MK" sz="2800" dirty="0" smtClean="0"/>
          </a:p>
          <a:p>
            <a:pPr algn="just"/>
            <a:r>
              <a:rPr lang="mk-MK" sz="2800" dirty="0" smtClean="0"/>
              <a:t>Структурализмот на Е. </a:t>
            </a:r>
            <a:r>
              <a:rPr lang="mk-MK" sz="2800" dirty="0" err="1" smtClean="0"/>
              <a:t>Сапир</a:t>
            </a:r>
            <a:endParaRPr lang="mk-MK" sz="2800" dirty="0" smtClean="0"/>
          </a:p>
          <a:p>
            <a:pPr algn="just"/>
            <a:r>
              <a:rPr lang="mk-MK" sz="2800" dirty="0" smtClean="0"/>
              <a:t>Типолошките студии на Е. </a:t>
            </a:r>
            <a:r>
              <a:rPr lang="mk-MK" sz="2800" dirty="0" err="1" smtClean="0"/>
              <a:t>Сапир</a:t>
            </a:r>
            <a:r>
              <a:rPr lang="mk-MK" sz="2800" dirty="0" smtClean="0"/>
              <a:t> (типолошка класификација на јазиците)</a:t>
            </a:r>
          </a:p>
          <a:p>
            <a:pPr algn="just"/>
            <a:r>
              <a:rPr lang="mk-MK" sz="2800" dirty="0" err="1" smtClean="0"/>
              <a:t>Дистрибуционализмот</a:t>
            </a:r>
            <a:r>
              <a:rPr lang="mk-MK" sz="2800" dirty="0" smtClean="0"/>
              <a:t> на Л. </a:t>
            </a:r>
            <a:r>
              <a:rPr lang="mk-MK" sz="2800" dirty="0" err="1" smtClean="0"/>
              <a:t>Блумфилд</a:t>
            </a:r>
            <a:r>
              <a:rPr lang="mk-MK" sz="2800" dirty="0" smtClean="0"/>
              <a:t> </a:t>
            </a:r>
          </a:p>
          <a:p>
            <a:pPr algn="just"/>
            <a:r>
              <a:rPr lang="mk-MK" sz="2800" dirty="0" smtClean="0"/>
              <a:t>- бихејвиоризмот како влијание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74</TotalTime>
  <Words>878</Words>
  <Application>Microsoft Office PowerPoint</Application>
  <PresentationFormat>On-screen Show (4:3)</PresentationFormat>
  <Paragraphs>157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Equity</vt:lpstr>
      <vt:lpstr>ОПШТА ЛИНГВИСТИКА</vt:lpstr>
      <vt:lpstr>Лингвистиката во 20 век општи карактеристики</vt:lpstr>
      <vt:lpstr>Прашка лингвистичка школа</vt:lpstr>
      <vt:lpstr>Прашка лингвистичка школа</vt:lpstr>
      <vt:lpstr>Прашка лингвистичка школа</vt:lpstr>
      <vt:lpstr>Фердинанд Де Сосир</vt:lpstr>
      <vt:lpstr>Женевска школа</vt:lpstr>
      <vt:lpstr>Учењето на Андре Мартине</vt:lpstr>
      <vt:lpstr>Американската лингвистика во 20 век</vt:lpstr>
      <vt:lpstr>Американски структурализам</vt:lpstr>
      <vt:lpstr>Американски структурализам</vt:lpstr>
      <vt:lpstr>Генеративна граматика</vt:lpstr>
      <vt:lpstr>Генеративна граматика</vt:lpstr>
      <vt:lpstr>Семантички студии</vt:lpstr>
      <vt:lpstr>Семантички студии</vt:lpstr>
      <vt:lpstr>Семантички студии</vt:lpstr>
      <vt:lpstr>Антрополошка лингвистика. Психолингвистика</vt:lpstr>
      <vt:lpstr>Социолингвистика</vt:lpstr>
      <vt:lpstr>ОСНОВНА ЛИТЕРАТУРА</vt:lpstr>
    </vt:vector>
  </TitlesOfParts>
  <Company>UGD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violeta.nikolovska</dc:creator>
  <cp:lastModifiedBy>violeta.nikolovska</cp:lastModifiedBy>
  <cp:revision>11</cp:revision>
  <dcterms:created xsi:type="dcterms:W3CDTF">2011-08-12T12:37:36Z</dcterms:created>
  <dcterms:modified xsi:type="dcterms:W3CDTF">2011-08-24T09:57:24Z</dcterms:modified>
</cp:coreProperties>
</file>